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sldIdLst>
    <p:sldId id="326" r:id="rId2"/>
    <p:sldId id="327"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9" r:id="rId38"/>
    <p:sldId id="375" r:id="rId39"/>
    <p:sldId id="376" r:id="rId40"/>
  </p:sldIdLst>
  <p:sldSz cx="9144000" cy="5143500" type="screen16x9"/>
  <p:notesSz cx="6797675" cy="9926638"/>
  <p:custDataLst>
    <p:tags r:id="rId4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COLES, ETABLISSEMENTS" id="{0B896E98-F45E-4768-8620-EDDF394BE181}">
          <p14:sldIdLst>
            <p14:sldId id="326"/>
            <p14:sldId id="32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9"/>
            <p14:sldId id="375"/>
            <p14:sldId id="376"/>
          </p14:sldIdLst>
        </p14:section>
      </p14:sectionLst>
    </p:ext>
    <p:ext uri="{EFAFB233-063F-42B5-8137-9DF3F51BA10A}">
      <p15:sldGuideLst xmlns=""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1"/>
    <a:srgbClr val="E1000F"/>
    <a:srgbClr val="E6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771" autoAdjust="0"/>
  </p:normalViewPr>
  <p:slideViewPr>
    <p:cSldViewPr showGuides="1">
      <p:cViewPr>
        <p:scale>
          <a:sx n="125" d="100"/>
          <a:sy n="125" d="100"/>
        </p:scale>
        <p:origin x="-1140" y="-4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11/05/2020</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08776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56880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382499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02575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397447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77620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b="1">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254533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275782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90863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algn="just">
              <a:spcAft>
                <a:spcPts val="988"/>
              </a:spcAft>
            </a:pPr>
            <a:endParaRPr lang="fr-FR" b="1"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373741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263533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88863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263320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08955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sz="2400"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800210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482923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226844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27313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15866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30282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32777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76538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4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62814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724398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Délégation à la communication</a:t>
            </a: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1"/>
            <a:ext cx="2088232" cy="171763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 xmlns:a16="http://schemas.microsoft.com/office/drawing/2014/main" id="{EC04E4D8-81BF-1E49-863C-5693067E1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2152829" cy="177077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Réouverture progressive des écoles et des établissements scolaires</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 xmlns:a16="http://schemas.microsoft.com/office/drawing/2014/main" id="{985C7C26-3777-6343-8C6F-2F6E4C4C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765" cy="6216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i="0" u="none"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u="none"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462800" y="3919897"/>
            <a:ext cx="8321200" cy="900000"/>
          </a:xfrm>
        </p:spPr>
        <p:txBody>
          <a:bodyPr/>
          <a:lstStyle/>
          <a:p>
            <a:r>
              <a:rPr lang="fr-FR" sz="1200" dirty="0" smtClean="0"/>
              <a:t>Présentation des guides relatifs à la réouverture et au fonctionnement des écoles et des établissements scolaires</a:t>
            </a:r>
            <a:endParaRPr lang="fr-FR" sz="1200"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4" name="ZoneTexte 3">
            <a:extLst>
              <a:ext uri="{FF2B5EF4-FFF2-40B4-BE49-F238E27FC236}">
                <a16:creationId xmlns="" xmlns:a16="http://schemas.microsoft.com/office/drawing/2014/main" id="{53D1C603-81AA-E34A-8DD1-F761925C3120}"/>
              </a:ext>
            </a:extLst>
          </p:cNvPr>
          <p:cNvSpPr txBox="1"/>
          <p:nvPr/>
        </p:nvSpPr>
        <p:spPr>
          <a:xfrm>
            <a:off x="2082800" y="2387600"/>
            <a:ext cx="184731" cy="369332"/>
          </a:xfrm>
          <a:prstGeom prst="rect">
            <a:avLst/>
          </a:prstGeom>
          <a:noFill/>
        </p:spPr>
        <p:txBody>
          <a:bodyPr wrap="none" rtlCol="0">
            <a:spAutoFit/>
          </a:bodyPr>
          <a:lstStyle/>
          <a:p>
            <a:endParaRPr lang="fr-FR" dirty="0"/>
          </a:p>
        </p:txBody>
      </p:sp>
      <p:sp>
        <p:nvSpPr>
          <p:cNvPr id="10" name="Espace réservé du texte 5">
            <a:extLst>
              <a:ext uri="{FF2B5EF4-FFF2-40B4-BE49-F238E27FC236}">
                <a16:creationId xmlns="" xmlns:a16="http://schemas.microsoft.com/office/drawing/2014/main" id="{BAF45574-93EC-BB4B-805B-A4C4F831C51B}"/>
              </a:ext>
            </a:extLst>
          </p:cNvPr>
          <p:cNvSpPr txBox="1">
            <a:spLocks/>
          </p:cNvSpPr>
          <p:nvPr/>
        </p:nvSpPr>
        <p:spPr>
          <a:xfrm>
            <a:off x="360000" y="1923678"/>
            <a:ext cx="8424000" cy="2499568"/>
          </a:xfrm>
          <a:prstGeom prst="rect">
            <a:avLst/>
          </a:prstGeom>
          <a:solidFill>
            <a:srgbClr val="000091"/>
          </a:solidFill>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solidFill>
                <a:schemeClr val="bg1"/>
              </a:solidFill>
            </a:endParaRPr>
          </a:p>
          <a:p>
            <a:r>
              <a:rPr lang="fr-FR" b="1" dirty="0" smtClean="0">
                <a:solidFill>
                  <a:schemeClr val="bg1"/>
                </a:solidFill>
                <a:latin typeface="Arial" panose="020B0604020202020204" pitchFamily="34" charset="0"/>
                <a:cs typeface="Arial" panose="020B0604020202020204" pitchFamily="34" charset="0"/>
              </a:rPr>
              <a:t>   </a:t>
            </a:r>
            <a:r>
              <a:rPr lang="fr-FR" sz="3600" b="1" dirty="0" smtClean="0">
                <a:solidFill>
                  <a:schemeClr val="bg1"/>
                </a:solidFill>
                <a:latin typeface="Arial" panose="020B0604020202020204" pitchFamily="34" charset="0"/>
                <a:cs typeface="Arial" panose="020B0604020202020204" pitchFamily="34" charset="0"/>
              </a:rPr>
              <a:t>Protocole sanitaire</a:t>
            </a:r>
            <a:endParaRPr lang="fr-FR" sz="1000" dirty="0" smtClean="0">
              <a:solidFill>
                <a:srgbClr val="FF0000"/>
              </a:solidFill>
            </a:endParaRPr>
          </a:p>
          <a:p>
            <a:pPr lvl="1"/>
            <a:endParaRPr lang="fr-FR" sz="1000" dirty="0">
              <a:solidFill>
                <a:srgbClr val="FF0000"/>
              </a:solidFill>
            </a:endParaRPr>
          </a:p>
        </p:txBody>
      </p:sp>
      <p:sp>
        <p:nvSpPr>
          <p:cNvPr id="11" name="Espace réservé de la date 6">
            <a:extLst>
              <a:ext uri="{FF2B5EF4-FFF2-40B4-BE49-F238E27FC236}">
                <a16:creationId xmlns="" xmlns:a16="http://schemas.microsoft.com/office/drawing/2014/main" id="{21DD1E55-BC3F-2B4E-92FE-1C0A36E8A963}"/>
              </a:ext>
            </a:extLst>
          </p:cNvPr>
          <p:cNvSpPr txBox="1">
            <a:spLocks/>
          </p:cNvSpPr>
          <p:nvPr/>
        </p:nvSpPr>
        <p:spPr bwMode="gray">
          <a:xfrm>
            <a:off x="7614000" y="4783500"/>
            <a:ext cx="117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ct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cap="all"/>
              <a:t>17/03/2020</a:t>
            </a:r>
            <a:endParaRPr lang="fr-FR" cap="all" dirty="0"/>
          </a:p>
        </p:txBody>
      </p:sp>
      <p:sp>
        <p:nvSpPr>
          <p:cNvPr id="13" name="Espace réservé du numéro de diapositive 8">
            <a:extLst>
              <a:ext uri="{FF2B5EF4-FFF2-40B4-BE49-F238E27FC236}">
                <a16:creationId xmlns="" xmlns:a16="http://schemas.microsoft.com/office/drawing/2014/main" id="{F7390395-AD6F-0244-A2C8-9515709CA3E0}"/>
              </a:ext>
            </a:extLst>
          </p:cNvPr>
          <p:cNvSpPr txBox="1">
            <a:spLocks/>
          </p:cNvSpPr>
          <p:nvPr/>
        </p:nvSpPr>
        <p:spPr bwMode="gray">
          <a:xfrm>
            <a:off x="6264000" y="4783500"/>
            <a:ext cx="135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a:t>
            </a:fld>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861" y="1952819"/>
            <a:ext cx="1701366" cy="2448272"/>
          </a:xfrm>
          <a:prstGeom prst="rect">
            <a:avLst/>
          </a:prstGeom>
        </p:spPr>
      </p:pic>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a:p>
        </p:txBody>
      </p:sp>
      <p:sp>
        <p:nvSpPr>
          <p:cNvPr id="10" name="Titre 9"/>
          <p:cNvSpPr txBox="1">
            <a:spLocks/>
          </p:cNvSpPr>
          <p:nvPr/>
        </p:nvSpPr>
        <p:spPr bwMode="gray">
          <a:xfrm>
            <a:off x="360000" y="1108765"/>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Limiter le brassage des élèves</a:t>
            </a:r>
          </a:p>
        </p:txBody>
      </p:sp>
      <p:sp>
        <p:nvSpPr>
          <p:cNvPr id="12" name="Espace réservé du contenu 11"/>
          <p:cNvSpPr>
            <a:spLocks noGrp="1"/>
          </p:cNvSpPr>
          <p:nvPr>
            <p:ph sz="quarter" idx="14"/>
          </p:nvPr>
        </p:nvSpPr>
        <p:spPr>
          <a:xfrm>
            <a:off x="577252" y="1419622"/>
            <a:ext cx="8424000" cy="3234447"/>
          </a:xfrm>
        </p:spPr>
        <p:txBody>
          <a:bodyPr vert="horz" lIns="0" tIns="0" rIns="0" bIns="0" rtlCol="0" anchor="t" anchorCtr="0">
            <a:noAutofit/>
          </a:bodyPr>
          <a:lstStyle/>
          <a:p>
            <a:pPr marL="285750" indent="-285750">
              <a:buFont typeface="Wingdings" panose="05000000000000000000" pitchFamily="2" charset="2"/>
              <a:buChar char="v"/>
            </a:pPr>
            <a:endParaRPr lang="fr-FR" sz="1100" dirty="0" smtClean="0"/>
          </a:p>
          <a:p>
            <a:pPr marL="285750" indent="-285750">
              <a:buFont typeface="Wingdings" panose="05000000000000000000" pitchFamily="2" charset="2"/>
              <a:buChar char="v"/>
            </a:pPr>
            <a:r>
              <a:rPr lang="fr-FR" sz="1100" dirty="0" smtClean="0"/>
              <a:t>Limitation des </a:t>
            </a:r>
            <a:r>
              <a:rPr lang="fr-FR" sz="1100" dirty="0"/>
              <a:t>croisements entre les classes et </a:t>
            </a:r>
            <a:r>
              <a:rPr lang="fr-FR" sz="1100" dirty="0" smtClean="0"/>
              <a:t>niveaux.</a:t>
            </a:r>
            <a:endParaRPr lang="fr-FR" sz="1100" dirty="0"/>
          </a:p>
          <a:p>
            <a:pPr marL="285750" indent="-285750">
              <a:buFont typeface="Wingdings" panose="05000000000000000000" pitchFamily="2" charset="2"/>
              <a:buChar char="v"/>
            </a:pPr>
            <a:endParaRPr lang="fr-FR" sz="1100" dirty="0" smtClean="0"/>
          </a:p>
          <a:p>
            <a:pPr marL="285750" indent="-285750">
              <a:buFont typeface="Wingdings" panose="05000000000000000000" pitchFamily="2" charset="2"/>
              <a:buChar char="v"/>
            </a:pPr>
            <a:r>
              <a:rPr lang="fr-FR" sz="1100" dirty="0" smtClean="0"/>
              <a:t>Stabilité des </a:t>
            </a:r>
            <a:r>
              <a:rPr lang="fr-FR" sz="1100" dirty="0"/>
              <a:t>classes et des groupes </a:t>
            </a:r>
            <a:r>
              <a:rPr lang="fr-FR" sz="1100" dirty="0" smtClean="0"/>
              <a:t>d’élèves.</a:t>
            </a:r>
          </a:p>
          <a:p>
            <a:endParaRPr lang="fr-FR" sz="1100" dirty="0" smtClean="0"/>
          </a:p>
          <a:p>
            <a:pPr marL="285750" indent="-285750">
              <a:buFont typeface="Wingdings" panose="05000000000000000000" pitchFamily="2" charset="2"/>
              <a:buChar char="v"/>
            </a:pPr>
            <a:r>
              <a:rPr lang="fr-FR" sz="1100" dirty="0" smtClean="0"/>
              <a:t>Organisation des journées et des activités scolaire adaptée.</a:t>
            </a:r>
            <a:endParaRPr lang="fr-FR" sz="1100" dirty="0"/>
          </a:p>
          <a:p>
            <a:endParaRPr lang="fr-FR" sz="1100" b="1" dirty="0" smtClean="0">
              <a:solidFill>
                <a:srgbClr val="000091"/>
              </a:solidFill>
            </a:endParaRPr>
          </a:p>
          <a:p>
            <a:r>
              <a:rPr lang="fr-FR" sz="1100" b="1" dirty="0" smtClean="0">
                <a:solidFill>
                  <a:srgbClr val="000091"/>
                </a:solidFill>
              </a:rPr>
              <a:t>Une </a:t>
            </a:r>
            <a:r>
              <a:rPr lang="fr-FR" sz="1100" b="1" dirty="0">
                <a:solidFill>
                  <a:srgbClr val="000091"/>
                </a:solidFill>
              </a:rPr>
              <a:t>attention particulière </a:t>
            </a:r>
            <a:r>
              <a:rPr lang="fr-FR" sz="1100" b="1" dirty="0" smtClean="0">
                <a:solidFill>
                  <a:srgbClr val="000091"/>
                </a:solidFill>
              </a:rPr>
              <a:t>est portée sur :</a:t>
            </a:r>
            <a:endParaRPr lang="fr-FR" sz="1100" b="1" dirty="0">
              <a:solidFill>
                <a:srgbClr val="000091"/>
              </a:solidFill>
            </a:endParaRPr>
          </a:p>
          <a:p>
            <a:pPr lvl="2"/>
            <a:r>
              <a:rPr lang="fr-FR" sz="1100" dirty="0" smtClean="0"/>
              <a:t> L’arrivée </a:t>
            </a:r>
            <a:r>
              <a:rPr lang="fr-FR" sz="1100" dirty="0"/>
              <a:t>et </a:t>
            </a:r>
            <a:r>
              <a:rPr lang="fr-FR" sz="1100" dirty="0" smtClean="0"/>
              <a:t>le départ de l’école ;</a:t>
            </a:r>
          </a:p>
          <a:p>
            <a:pPr marL="360000" lvl="2" indent="0">
              <a:buNone/>
            </a:pPr>
            <a:endParaRPr lang="fr-FR" sz="1100" dirty="0"/>
          </a:p>
          <a:p>
            <a:pPr lvl="2"/>
            <a:r>
              <a:rPr lang="fr-FR" sz="1100" dirty="0" smtClean="0"/>
              <a:t> Les intercours et circulation hors temps de classe dans les bâtiments ;</a:t>
            </a:r>
          </a:p>
          <a:p>
            <a:pPr marL="360000" lvl="2" indent="0">
              <a:buNone/>
            </a:pPr>
            <a:endParaRPr lang="fr-FR" sz="1100" dirty="0"/>
          </a:p>
          <a:p>
            <a:pPr lvl="2"/>
            <a:r>
              <a:rPr lang="fr-FR" sz="1100" dirty="0" smtClean="0"/>
              <a:t> Les récréations ;</a:t>
            </a:r>
          </a:p>
          <a:p>
            <a:pPr lvl="2"/>
            <a:endParaRPr lang="fr-FR" sz="1100" dirty="0" smtClean="0"/>
          </a:p>
          <a:p>
            <a:pPr lvl="2"/>
            <a:r>
              <a:rPr lang="fr-FR" sz="1100" dirty="0" smtClean="0"/>
              <a:t>La demi-pension.</a:t>
            </a:r>
            <a:endParaRPr lang="fr-FR" sz="1100" dirty="0"/>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8427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a:p>
        </p:txBody>
      </p:sp>
      <p:sp>
        <p:nvSpPr>
          <p:cNvPr id="11" name="Espace réservé du texte 10"/>
          <p:cNvSpPr>
            <a:spLocks noGrp="1"/>
          </p:cNvSpPr>
          <p:nvPr>
            <p:ph type="body" sz="quarter" idx="13"/>
          </p:nvPr>
        </p:nvSpPr>
        <p:spPr>
          <a:xfrm>
            <a:off x="1874520" y="612385"/>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10" name="Titre 9"/>
          <p:cNvSpPr txBox="1">
            <a:spLocks/>
          </p:cNvSpPr>
          <p:nvPr/>
        </p:nvSpPr>
        <p:spPr bwMode="gray">
          <a:xfrm>
            <a:off x="314233" y="1150281"/>
            <a:ext cx="8424000" cy="4805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solidFill>
                  <a:srgbClr val="E1000F"/>
                </a:solidFill>
              </a:rPr>
              <a:t>Le nettoyage </a:t>
            </a:r>
            <a:r>
              <a:rPr lang="fr-FR" dirty="0">
                <a:solidFill>
                  <a:srgbClr val="E1000F"/>
                </a:solidFill>
              </a:rPr>
              <a:t>et la désinfection</a:t>
            </a:r>
          </a:p>
        </p:txBody>
      </p:sp>
      <p:sp>
        <p:nvSpPr>
          <p:cNvPr id="12" name="Espace réservé du contenu 11"/>
          <p:cNvSpPr>
            <a:spLocks noGrp="1"/>
          </p:cNvSpPr>
          <p:nvPr>
            <p:ph sz="quarter" idx="14"/>
          </p:nvPr>
        </p:nvSpPr>
        <p:spPr>
          <a:xfrm>
            <a:off x="564281" y="2326650"/>
            <a:ext cx="8424000" cy="2574000"/>
          </a:xfrm>
        </p:spPr>
        <p:txBody>
          <a:bodyPr/>
          <a:lstStyle/>
          <a:p>
            <a:pPr marL="171450" indent="-171450">
              <a:buFont typeface="Wingdings" panose="05000000000000000000" pitchFamily="2" charset="2"/>
              <a:buChar char="v"/>
            </a:pPr>
            <a:r>
              <a:rPr lang="fr-FR" sz="1100" dirty="0" smtClean="0"/>
              <a:t>Traitement des locaux avant la réouverture :  </a:t>
            </a:r>
          </a:p>
          <a:p>
            <a:pPr marL="423450" lvl="1" indent="-171450"/>
            <a:r>
              <a:rPr lang="fr-FR" sz="1100" dirty="0" smtClean="0"/>
              <a:t>Lieux non fréquentés dans les 5 derniers jours =&gt; nettoyage habituel ;</a:t>
            </a:r>
          </a:p>
          <a:p>
            <a:pPr marL="423450" lvl="1" indent="-171450"/>
            <a:r>
              <a:rPr lang="fr-FR" sz="1100" dirty="0" smtClean="0"/>
              <a:t>Lieux fréquentés </a:t>
            </a:r>
            <a:r>
              <a:rPr lang="fr-FR" sz="1100" dirty="0"/>
              <a:t>dans les 5 derniers jours </a:t>
            </a:r>
            <a:r>
              <a:rPr lang="fr-FR" sz="1100" dirty="0" smtClean="0"/>
              <a:t>=&gt; nettoyage approfondi avec désinfection.</a:t>
            </a:r>
          </a:p>
          <a:p>
            <a:pPr lvl="1" indent="0">
              <a:buNone/>
            </a:pPr>
            <a:endParaRPr lang="fr-FR" sz="1100" dirty="0" smtClean="0"/>
          </a:p>
          <a:p>
            <a:pPr marL="176213" lvl="1" indent="-176213">
              <a:buFont typeface="Wingdings" panose="05000000000000000000" pitchFamily="2" charset="2"/>
              <a:buChar char="v"/>
            </a:pPr>
            <a:r>
              <a:rPr lang="fr-FR" sz="1100" dirty="0" smtClean="0"/>
              <a:t>Traitement </a:t>
            </a:r>
            <a:r>
              <a:rPr lang="fr-FR" sz="1100" dirty="0"/>
              <a:t>des locaux </a:t>
            </a:r>
            <a:r>
              <a:rPr lang="fr-FR" sz="1100" dirty="0" smtClean="0"/>
              <a:t>après </a:t>
            </a:r>
            <a:r>
              <a:rPr lang="fr-FR" sz="1100" dirty="0"/>
              <a:t>la réouverture :  </a:t>
            </a:r>
          </a:p>
          <a:p>
            <a:pPr marL="423450" lvl="1" indent="-171450"/>
            <a:r>
              <a:rPr lang="fr-FR" sz="1100" dirty="0" smtClean="0"/>
              <a:t>Nettoyage approfondi au moins une fois par jour (y compris désinfection) ;</a:t>
            </a:r>
          </a:p>
          <a:p>
            <a:pPr marL="423450" lvl="1" indent="-171450"/>
            <a:r>
              <a:rPr lang="fr-FR" sz="1100" dirty="0" smtClean="0"/>
              <a:t>Désinfection plusieurs fois par jour des zones fréquemment touchées.</a:t>
            </a:r>
            <a:endParaRPr lang="fr-FR" sz="1100" dirty="0"/>
          </a:p>
          <a:p>
            <a:pPr marL="423450" lvl="1" indent="-171450"/>
            <a:endParaRPr lang="fr-FR" sz="1200" dirty="0"/>
          </a:p>
        </p:txBody>
      </p:sp>
      <p:sp>
        <p:nvSpPr>
          <p:cNvPr id="13" name="Titre 1"/>
          <p:cNvSpPr>
            <a:spLocks noGrp="1"/>
          </p:cNvSpPr>
          <p:nvPr>
            <p:ph type="title"/>
          </p:nvPr>
        </p:nvSpPr>
        <p:spPr>
          <a:xfrm>
            <a:off x="512400" y="1728657"/>
            <a:ext cx="8424000" cy="359547"/>
          </a:xfrm>
        </p:spPr>
        <p:txBody>
          <a:bodyPr/>
          <a:lstStyle/>
          <a:p>
            <a:r>
              <a:rPr lang="fr-FR" sz="1100" dirty="0" smtClean="0">
                <a:latin typeface="+mn-lt"/>
                <a:ea typeface="+mn-ea"/>
                <a:cs typeface="+mn-cs"/>
              </a:rPr>
              <a:t>Essentiel</a:t>
            </a:r>
            <a:r>
              <a:rPr lang="fr-FR" sz="1600" dirty="0" smtClean="0"/>
              <a:t> </a:t>
            </a:r>
            <a:r>
              <a:rPr lang="fr-FR" sz="1100" dirty="0">
                <a:latin typeface="+mn-lt"/>
                <a:ea typeface="+mn-ea"/>
                <a:cs typeface="+mn-cs"/>
              </a:rPr>
              <a:t>dans la lutte contre la propagation du </a:t>
            </a:r>
            <a:r>
              <a:rPr lang="fr-FR" sz="1100" dirty="0" smtClean="0">
                <a:latin typeface="+mn-lt"/>
                <a:ea typeface="+mn-ea"/>
                <a:cs typeface="+mn-cs"/>
              </a:rPr>
              <a:t>virus.</a:t>
            </a:r>
            <a:endParaRPr lang="fr-FR" sz="1100" dirty="0">
              <a:latin typeface="+mn-lt"/>
              <a:ea typeface="+mn-ea"/>
              <a:cs typeface="+mn-cs"/>
            </a:endParaRP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35177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1874520" y="610787"/>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a:p>
        </p:txBody>
      </p:sp>
      <p:sp>
        <p:nvSpPr>
          <p:cNvPr id="10" name="Titre 9"/>
          <p:cNvSpPr txBox="1">
            <a:spLocks/>
          </p:cNvSpPr>
          <p:nvPr/>
        </p:nvSpPr>
        <p:spPr bwMode="gray">
          <a:xfrm>
            <a:off x="314233" y="115028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La formation, l’information et la communication</a:t>
            </a:r>
          </a:p>
        </p:txBody>
      </p:sp>
      <p:sp>
        <p:nvSpPr>
          <p:cNvPr id="12" name="Espace réservé du contenu 2"/>
          <p:cNvSpPr>
            <a:spLocks noGrp="1"/>
          </p:cNvSpPr>
          <p:nvPr>
            <p:ph idx="14"/>
          </p:nvPr>
        </p:nvSpPr>
        <p:spPr>
          <a:xfrm>
            <a:off x="359999" y="1697754"/>
            <a:ext cx="8424000" cy="2574000"/>
          </a:xfrm>
        </p:spPr>
        <p:txBody>
          <a:bodyPr/>
          <a:lstStyle/>
          <a:p>
            <a:r>
              <a:rPr lang="fr-FR" sz="1100" b="1" dirty="0"/>
              <a:t>Un plan de communication adapté à chacune des cibles :</a:t>
            </a:r>
          </a:p>
          <a:p>
            <a:endParaRPr lang="fr-FR" sz="1400" dirty="0"/>
          </a:p>
          <a:p>
            <a:pPr lvl="2"/>
            <a:r>
              <a:rPr lang="fr-FR" sz="1100" dirty="0" smtClean="0"/>
              <a:t> Les personnels ;</a:t>
            </a:r>
          </a:p>
          <a:p>
            <a:pPr marL="360000" lvl="2" indent="0">
              <a:buNone/>
            </a:pPr>
            <a:endParaRPr lang="fr-FR" sz="1100" dirty="0" smtClean="0"/>
          </a:p>
          <a:p>
            <a:pPr lvl="2"/>
            <a:r>
              <a:rPr lang="fr-FR" sz="1100" dirty="0"/>
              <a:t> </a:t>
            </a:r>
            <a:r>
              <a:rPr lang="fr-FR" sz="1100" dirty="0" smtClean="0"/>
              <a:t>Les parents ;</a:t>
            </a:r>
          </a:p>
          <a:p>
            <a:pPr marL="360000" lvl="2" indent="0">
              <a:buNone/>
            </a:pPr>
            <a:endParaRPr lang="fr-FR" sz="1100" dirty="0" smtClean="0"/>
          </a:p>
          <a:p>
            <a:pPr lvl="2"/>
            <a:r>
              <a:rPr lang="fr-FR" sz="1100" dirty="0"/>
              <a:t> L</a:t>
            </a:r>
            <a:r>
              <a:rPr lang="fr-FR" sz="1100" dirty="0" smtClean="0"/>
              <a:t>es élèves ;</a:t>
            </a:r>
          </a:p>
          <a:p>
            <a:pPr lvl="2"/>
            <a:endParaRPr lang="fr-FR" sz="1100" dirty="0"/>
          </a:p>
          <a:p>
            <a:pPr lvl="2"/>
            <a:r>
              <a:rPr lang="fr-FR" sz="1100" dirty="0" smtClean="0"/>
              <a:t> Les élèves </a:t>
            </a:r>
            <a:r>
              <a:rPr lang="fr-FR" sz="1100" dirty="0"/>
              <a:t>en situation de </a:t>
            </a:r>
            <a:r>
              <a:rPr lang="fr-FR" sz="1100" dirty="0" smtClean="0"/>
              <a:t>handicap.</a:t>
            </a:r>
            <a:endParaRPr lang="fr-FR" sz="1100" dirty="0"/>
          </a:p>
          <a:p>
            <a:pPr marL="360000" lvl="2" indent="0">
              <a:buNone/>
            </a:pPr>
            <a:endParaRPr lang="fr-FR" sz="1100" dirty="0"/>
          </a:p>
          <a:p>
            <a:pPr marL="0" lvl="2" indent="0">
              <a:buNone/>
            </a:pPr>
            <a:r>
              <a:rPr lang="fr-FR" sz="1100" dirty="0" smtClean="0"/>
              <a:t>Des kits </a:t>
            </a:r>
            <a:r>
              <a:rPr lang="fr-FR" sz="1100" dirty="0"/>
              <a:t>de communication adaptés à cet </a:t>
            </a:r>
            <a:r>
              <a:rPr lang="fr-FR" sz="1100" dirty="0" smtClean="0"/>
              <a:t>effet sont fournis par le ministère de l’éducation nationale et de la jeunesse. </a:t>
            </a:r>
            <a:endParaRPr lang="fr-FR" sz="1100" dirty="0"/>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2384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d</a:t>
            </a:r>
            <a:r>
              <a:rPr lang="fr-FR" dirty="0" smtClean="0"/>
              <a:t>. La capacité d’accueil</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a:p>
        </p:txBody>
      </p:sp>
      <p:sp>
        <p:nvSpPr>
          <p:cNvPr id="9" name="Espace réservé du contenu 2"/>
          <p:cNvSpPr>
            <a:spLocks noGrp="1"/>
          </p:cNvSpPr>
          <p:nvPr>
            <p:ph idx="14"/>
          </p:nvPr>
        </p:nvSpPr>
        <p:spPr>
          <a:xfrm>
            <a:off x="359999" y="1569994"/>
            <a:ext cx="8424000" cy="2965430"/>
          </a:xfrm>
        </p:spPr>
        <p:txBody>
          <a:bodyPr/>
          <a:lstStyle/>
          <a:p>
            <a:pPr algn="just"/>
            <a:r>
              <a:rPr lang="fr-FR" sz="1100" b="1" dirty="0">
                <a:solidFill>
                  <a:srgbClr val="000091"/>
                </a:solidFill>
              </a:rPr>
              <a:t>Evaluer </a:t>
            </a:r>
            <a:r>
              <a:rPr lang="fr-FR" sz="1100" b="1" dirty="0" smtClean="0">
                <a:solidFill>
                  <a:srgbClr val="000091"/>
                </a:solidFill>
              </a:rPr>
              <a:t>au préalable sa </a:t>
            </a:r>
            <a:r>
              <a:rPr lang="fr-FR" sz="1100" b="1" dirty="0">
                <a:solidFill>
                  <a:srgbClr val="000091"/>
                </a:solidFill>
              </a:rPr>
              <a:t>capacité d’accueil </a:t>
            </a:r>
          </a:p>
          <a:p>
            <a:pPr marL="171450" indent="-171450" algn="just">
              <a:buFont typeface="Arial" panose="020B0604020202020204" pitchFamily="34" charset="0"/>
              <a:buChar char="•"/>
            </a:pPr>
            <a:r>
              <a:rPr lang="fr-FR" sz="1100" dirty="0" smtClean="0"/>
              <a:t>A </a:t>
            </a:r>
            <a:r>
              <a:rPr lang="fr-FR" sz="1100" dirty="0"/>
              <a:t>partir d’une visite </a:t>
            </a:r>
            <a:r>
              <a:rPr lang="fr-FR" sz="1100" dirty="0" smtClean="0"/>
              <a:t>des locaux associant la collectivité territoriale ;</a:t>
            </a:r>
          </a:p>
          <a:p>
            <a:pPr marL="171450" indent="-171450" algn="just">
              <a:buFont typeface="Arial" panose="020B0604020202020204" pitchFamily="34" charset="0"/>
              <a:buChar char="•"/>
            </a:pPr>
            <a:r>
              <a:rPr lang="fr-FR" sz="1100" dirty="0"/>
              <a:t>A partir des superficies disponibles des locaux et des espaces </a:t>
            </a:r>
            <a:r>
              <a:rPr lang="fr-FR" sz="1100" dirty="0" smtClean="0"/>
              <a:t>extérieurs.</a:t>
            </a:r>
            <a:endParaRPr lang="fr-FR" sz="1100" dirty="0"/>
          </a:p>
          <a:p>
            <a:pPr algn="just"/>
            <a:endParaRPr lang="fr-FR" sz="1100" dirty="0" smtClean="0"/>
          </a:p>
          <a:p>
            <a:pPr algn="just"/>
            <a:r>
              <a:rPr lang="fr-FR" sz="1100" dirty="0" smtClean="0"/>
              <a:t>La capacité devra également être évaluée à l’aune des possibilités de désinfection des locaux.</a:t>
            </a:r>
          </a:p>
          <a:p>
            <a:pPr algn="just"/>
            <a:endParaRPr lang="fr-FR" sz="1100" dirty="0"/>
          </a:p>
          <a:p>
            <a:pPr algn="just"/>
            <a:r>
              <a:rPr lang="fr-FR" sz="1100" b="1" dirty="0">
                <a:solidFill>
                  <a:srgbClr val="000091"/>
                </a:solidFill>
              </a:rPr>
              <a:t>Eléments de dimensionnement </a:t>
            </a:r>
          </a:p>
          <a:p>
            <a:pPr lvl="2" algn="just"/>
            <a:r>
              <a:rPr lang="fr-FR" sz="1100" dirty="0" smtClean="0"/>
              <a:t> Organisation des salles de classe dans le respect de la distanciation physique.</a:t>
            </a:r>
          </a:p>
          <a:p>
            <a:pPr lvl="2" algn="just"/>
            <a:r>
              <a:rPr lang="fr-FR" sz="1100" dirty="0" smtClean="0"/>
              <a:t> 4m² par personne, à l’exception des élèves placés en périphérie de la salle.</a:t>
            </a:r>
            <a:endParaRPr lang="fr-FR" sz="1100" dirty="0"/>
          </a:p>
          <a:p>
            <a:pPr lvl="2" algn="just"/>
            <a:r>
              <a:rPr lang="fr-FR" sz="1100" dirty="0" smtClean="0"/>
              <a:t> Une classe de 50 m² permet d’accueillir 16 personnes.</a:t>
            </a:r>
            <a:endParaRPr lang="fr-FR" sz="1100" dirty="0"/>
          </a:p>
          <a:p>
            <a:pPr lvl="2" algn="just"/>
            <a:endParaRPr lang="fr-FR" sz="1100" dirty="0"/>
          </a:p>
          <a:p>
            <a:pPr marL="0" lvl="2" indent="0" algn="just">
              <a:buNone/>
            </a:pPr>
            <a:r>
              <a:rPr lang="fr-FR" sz="1100" dirty="0" smtClean="0"/>
              <a:t>Capacité à croiser avec les effectifs d’élèves pressentis d’une part et les effectifs des personnels (en présentiel et en </a:t>
            </a:r>
            <a:r>
              <a:rPr lang="fr-FR" sz="1100" dirty="0" err="1" smtClean="0"/>
              <a:t>distanciel</a:t>
            </a:r>
            <a:r>
              <a:rPr lang="fr-FR" sz="1100" dirty="0"/>
              <a:t>)</a:t>
            </a:r>
            <a:r>
              <a:rPr lang="fr-FR" sz="1100" dirty="0" smtClean="0"/>
              <a:t> d’autre part.</a:t>
            </a:r>
            <a:endParaRPr lang="fr-FR" sz="1100" dirty="0"/>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Capacité d’accueil</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57535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smtClean="0">
                <a:solidFill>
                  <a:srgbClr val="E1000F"/>
                </a:solidFill>
              </a:rPr>
              <a:t>2. </a:t>
            </a:r>
            <a:r>
              <a:rPr lang="fr-FR" sz="2550" dirty="0">
                <a:solidFill>
                  <a:srgbClr val="E1000F"/>
                </a:solidFill>
              </a:rPr>
              <a:t>FICHES THEMATIQUES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7"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44644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0000" y="737100"/>
            <a:ext cx="8604488"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a. Nettoyage et </a:t>
            </a:r>
            <a:br>
              <a:rPr lang="fr-FR" sz="2550" dirty="0">
                <a:solidFill>
                  <a:srgbClr val="E1000F"/>
                </a:solidFill>
              </a:rPr>
            </a:br>
            <a:r>
              <a:rPr lang="fr-FR" sz="2550" dirty="0">
                <a:solidFill>
                  <a:srgbClr val="E1000F"/>
                </a:solidFill>
              </a:rPr>
              <a:t>désinfection </a:t>
            </a:r>
            <a:br>
              <a:rPr lang="fr-FR" sz="2550" dirty="0">
                <a:solidFill>
                  <a:srgbClr val="E1000F"/>
                </a:solidFill>
              </a:rPr>
            </a:br>
            <a:r>
              <a:rPr lang="fr-FR" sz="2550" dirty="0">
                <a:solidFill>
                  <a:srgbClr val="E1000F"/>
                </a:solidFill>
              </a:rPr>
              <a:t>des locaux et matériels</a:t>
            </a:r>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1026" name="Picture 2" descr="La réouverture des écoles après le déconfinement, un casse-tête ..."/>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283968" y="2170381"/>
            <a:ext cx="4644008" cy="259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7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a:t>a</a:t>
            </a:r>
            <a:r>
              <a:rPr lang="fr-FR" dirty="0" smtClean="0"/>
              <a:t>. Le nettoyage et la désinfection </a:t>
            </a:r>
            <a:r>
              <a:rPr lang="fr-FR" dirty="0"/>
              <a:t>des </a:t>
            </a:r>
            <a:r>
              <a:rPr lang="fr-FR" dirty="0" smtClean="0"/>
              <a:t>locaux et matériels</a:t>
            </a:r>
            <a:endParaRPr lang="fr-FR" dirty="0"/>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a:p>
        </p:txBody>
      </p:sp>
      <p:sp>
        <p:nvSpPr>
          <p:cNvPr id="9" name="Espace réservé du contenu 2"/>
          <p:cNvSpPr>
            <a:spLocks noGrp="1"/>
          </p:cNvSpPr>
          <p:nvPr>
            <p:ph idx="14"/>
          </p:nvPr>
        </p:nvSpPr>
        <p:spPr>
          <a:xfrm>
            <a:off x="359999" y="1294698"/>
            <a:ext cx="8424000" cy="2716545"/>
          </a:xfrm>
        </p:spPr>
        <p:txBody>
          <a:bodyPr/>
          <a:lstStyle/>
          <a:p>
            <a:endParaRPr lang="fr-FR" sz="1200" dirty="0" smtClean="0"/>
          </a:p>
          <a:p>
            <a:r>
              <a:rPr lang="fr-FR" sz="1200" b="1" dirty="0" smtClean="0"/>
              <a:t>Avant </a:t>
            </a:r>
            <a:r>
              <a:rPr lang="fr-FR" sz="1200" b="1" dirty="0"/>
              <a:t>la reprise : </a:t>
            </a:r>
          </a:p>
          <a:p>
            <a:pPr lvl="2" algn="just"/>
            <a:r>
              <a:rPr lang="fr-FR" sz="1200" dirty="0" smtClean="0"/>
              <a:t> Si </a:t>
            </a:r>
            <a:r>
              <a:rPr lang="fr-FR" sz="1200" dirty="0"/>
              <a:t>l’établissement était complètement fermé pendant le confinement et n’a pas été fréquenté </a:t>
            </a:r>
            <a:r>
              <a:rPr lang="fr-FR" sz="1200" dirty="0" smtClean="0"/>
              <a:t>au cours des </a:t>
            </a:r>
            <a:r>
              <a:rPr lang="fr-FR" sz="1200" dirty="0"/>
              <a:t>5 derniers </a:t>
            </a:r>
            <a:r>
              <a:rPr lang="fr-FR" sz="1200" dirty="0" smtClean="0"/>
              <a:t>jours,</a:t>
            </a:r>
            <a:r>
              <a:rPr lang="fr-FR" sz="1200" dirty="0"/>
              <a:t> </a:t>
            </a:r>
            <a:r>
              <a:rPr lang="fr-FR" sz="1200" dirty="0" smtClean="0"/>
              <a:t>nettoyer selon </a:t>
            </a:r>
            <a:r>
              <a:rPr lang="fr-FR" sz="1200" dirty="0"/>
              <a:t>le protocole habituel.</a:t>
            </a:r>
          </a:p>
          <a:p>
            <a:pPr algn="just"/>
            <a:endParaRPr lang="fr-FR" sz="1200" dirty="0"/>
          </a:p>
          <a:p>
            <a:pPr algn="just"/>
            <a:r>
              <a:rPr lang="fr-FR" sz="1200" b="1" dirty="0" smtClean="0"/>
              <a:t>Après la </a:t>
            </a:r>
            <a:r>
              <a:rPr lang="fr-FR" sz="1200" b="1" dirty="0"/>
              <a:t>reprise : </a:t>
            </a:r>
          </a:p>
          <a:p>
            <a:pPr lvl="2" algn="just"/>
            <a:r>
              <a:rPr lang="fr-FR" sz="1200" dirty="0" smtClean="0"/>
              <a:t> Nettoyage approfondi en </a:t>
            </a:r>
            <a:r>
              <a:rPr lang="fr-FR" sz="1200" dirty="0"/>
              <a:t>2 étapes : nettoyage avec un détergent usuel ; puis désinfection à l’aide d’un virucide conforme à la norme EN 14476</a:t>
            </a:r>
            <a:r>
              <a:rPr lang="fr-FR" sz="1200" dirty="0" smtClean="0"/>
              <a:t>. </a:t>
            </a:r>
          </a:p>
          <a:p>
            <a:pPr lvl="2" algn="just"/>
            <a:r>
              <a:rPr lang="fr-FR" sz="1200" dirty="0" smtClean="0"/>
              <a:t>Nettoyage </a:t>
            </a:r>
            <a:r>
              <a:rPr lang="fr-FR" sz="1200" dirty="0"/>
              <a:t>et désinfection des sols, tables et chaises au minimum une fois par jour pour tous les espaces utilisés ou de passage.</a:t>
            </a:r>
          </a:p>
          <a:p>
            <a:pPr lvl="2" algn="just"/>
            <a:r>
              <a:rPr lang="fr-FR" sz="1200" dirty="0" smtClean="0"/>
              <a:t> Désinfection plusieurs fois par jour des surfaces </a:t>
            </a:r>
            <a:r>
              <a:rPr lang="fr-FR" sz="1200" dirty="0"/>
              <a:t>fréquemment </a:t>
            </a:r>
            <a:r>
              <a:rPr lang="fr-FR" sz="1200" dirty="0" smtClean="0"/>
              <a:t>touchées.</a:t>
            </a:r>
          </a:p>
          <a:p>
            <a:pPr lvl="2" algn="just"/>
            <a:r>
              <a:rPr lang="fr-FR" sz="1200" dirty="0"/>
              <a:t> </a:t>
            </a:r>
            <a:r>
              <a:rPr lang="fr-FR" sz="1200" dirty="0" smtClean="0"/>
              <a:t>Désinfection adaptée des matériels collectifs et des salles spécifiques</a:t>
            </a:r>
            <a:endParaRPr lang="fr-FR" sz="1200" dirty="0"/>
          </a:p>
          <a:p>
            <a:endParaRPr lang="fr-FR" sz="1200" dirty="0"/>
          </a:p>
          <a:p>
            <a:r>
              <a:rPr lang="fr-FR" dirty="0"/>
              <a:t>  </a:t>
            </a:r>
          </a:p>
        </p:txBody>
      </p:sp>
      <p:sp>
        <p:nvSpPr>
          <p:cNvPr id="13" name="Titre 5"/>
          <p:cNvSpPr>
            <a:spLocks noGrp="1"/>
          </p:cNvSpPr>
          <p:nvPr>
            <p:ph type="title"/>
          </p:nvPr>
        </p:nvSpPr>
        <p:spPr>
          <a:xfrm>
            <a:off x="359999" y="900000"/>
            <a:ext cx="8424000" cy="720000"/>
          </a:xfrm>
        </p:spPr>
        <p:txBody>
          <a:bodyPr/>
          <a:lstStyle/>
          <a:p>
            <a:r>
              <a:rPr lang="fr-FR" dirty="0" smtClean="0">
                <a:solidFill>
                  <a:srgbClr val="E1000F"/>
                </a:solidFill>
              </a:rPr>
              <a:t>Mesures à prendre</a:t>
            </a:r>
            <a:endParaRPr lang="fr-FR" dirty="0">
              <a:solidFill>
                <a:srgbClr val="E1000F"/>
              </a:solidFill>
            </a:endParaRPr>
          </a:p>
        </p:txBody>
      </p:sp>
    </p:spTree>
    <p:extLst>
      <p:ext uri="{BB962C8B-B14F-4D97-AF65-F5344CB8AC3E}">
        <p14:creationId xmlns:p14="http://schemas.microsoft.com/office/powerpoint/2010/main" val="259364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xfrm>
            <a:off x="210842"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b. Sanitaires</a:t>
            </a:r>
            <a:r>
              <a:rPr lang="fr-FR" dirty="0" smtClean="0"/>
              <a:t/>
            </a:r>
            <a:br>
              <a:rPr lang="fr-FR" dirty="0" smtClean="0"/>
            </a:br>
            <a:r>
              <a:rPr lang="fr-FR" dirty="0" smtClean="0"/>
              <a:t/>
            </a:r>
            <a:br>
              <a:rPr lang="fr-FR" dirty="0" smtClean="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3074" name="Picture 2" descr="C:\Users\ssoilmi\Documents\Protocole de réouverture des écoles et établissements scolaires\Vidéos protocoles\Photos\BOJ_MEN_Belliard200427_05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9952" y="1731031"/>
            <a:ext cx="4495574" cy="300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95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5614" y="601759"/>
            <a:ext cx="6258384"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smtClean="0"/>
              <a:t>b. Les sanitaires</a:t>
            </a:r>
            <a:endParaRPr lang="fr-FR" dirty="0"/>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18</a:t>
            </a:fld>
            <a:endParaRPr lang="fr-FR"/>
          </a:p>
        </p:txBody>
      </p:sp>
      <p:sp>
        <p:nvSpPr>
          <p:cNvPr id="6" name="Titre 5"/>
          <p:cNvSpPr>
            <a:spLocks noGrp="1"/>
          </p:cNvSpPr>
          <p:nvPr>
            <p:ph type="title"/>
          </p:nvPr>
        </p:nvSpPr>
        <p:spPr/>
        <p:txBody>
          <a:bodyPr/>
          <a:lstStyle/>
          <a:p>
            <a:r>
              <a:rPr lang="fr-FR" dirty="0">
                <a:solidFill>
                  <a:srgbClr val="E1000F"/>
                </a:solidFill>
              </a:rPr>
              <a:t>Mesures à prendre</a:t>
            </a:r>
          </a:p>
        </p:txBody>
      </p:sp>
      <p:sp>
        <p:nvSpPr>
          <p:cNvPr id="13" name="Espace réservé du contenu 2"/>
          <p:cNvSpPr>
            <a:spLocks noGrp="1"/>
          </p:cNvSpPr>
          <p:nvPr>
            <p:ph idx="14"/>
          </p:nvPr>
        </p:nvSpPr>
        <p:spPr>
          <a:xfrm>
            <a:off x="359998" y="1620000"/>
            <a:ext cx="8424000" cy="2574000"/>
          </a:xfrm>
        </p:spPr>
        <p:txBody>
          <a:bodyPr/>
          <a:lstStyle/>
          <a:p>
            <a:pPr algn="just"/>
            <a:r>
              <a:rPr lang="fr-FR" sz="1100" b="1" dirty="0" smtClean="0"/>
              <a:t>Maintenir la distanciation physique :</a:t>
            </a:r>
            <a:endParaRPr lang="fr-FR" sz="1100" b="1" dirty="0"/>
          </a:p>
          <a:p>
            <a:pPr lvl="2" algn="just"/>
            <a:r>
              <a:rPr lang="fr-FR" sz="1100" dirty="0" smtClean="0"/>
              <a:t> Organiser les temps de lavage des mains par groupe ;</a:t>
            </a:r>
          </a:p>
          <a:p>
            <a:pPr lvl="2" algn="just"/>
            <a:r>
              <a:rPr lang="fr-FR" sz="1100" dirty="0" smtClean="0"/>
              <a:t> Gérer </a:t>
            </a:r>
            <a:r>
              <a:rPr lang="fr-FR" sz="1100" dirty="0"/>
              <a:t>les flux </a:t>
            </a:r>
            <a:r>
              <a:rPr lang="fr-FR" sz="1100" dirty="0" smtClean="0"/>
              <a:t>d’élèves </a:t>
            </a:r>
            <a:r>
              <a:rPr lang="fr-FR" sz="1100" dirty="0"/>
              <a:t>afin de respecter la distanciation de 1 m au moins.</a:t>
            </a:r>
          </a:p>
          <a:p>
            <a:pPr algn="just"/>
            <a:endParaRPr lang="fr-FR" sz="1100" dirty="0"/>
          </a:p>
          <a:p>
            <a:pPr algn="just"/>
            <a:r>
              <a:rPr lang="fr-FR" sz="1100" b="1" dirty="0"/>
              <a:t>Assurer l’hygiène, le nettoyage et la désinfection des locaux et </a:t>
            </a:r>
            <a:r>
              <a:rPr lang="fr-FR" sz="1100" b="1" dirty="0" smtClean="0"/>
              <a:t>matériels :</a:t>
            </a:r>
            <a:endParaRPr lang="fr-FR" sz="1100" b="1" dirty="0"/>
          </a:p>
          <a:p>
            <a:pPr lvl="2" algn="just"/>
            <a:r>
              <a:rPr lang="fr-FR" sz="1100" dirty="0" smtClean="0"/>
              <a:t> S’assurer </a:t>
            </a:r>
            <a:r>
              <a:rPr lang="fr-FR" sz="1100" dirty="0"/>
              <a:t>de l’approvisionnement </a:t>
            </a:r>
            <a:r>
              <a:rPr lang="fr-FR" sz="1100" dirty="0" smtClean="0"/>
              <a:t>en consommables (savon liquide, papier essuie mains) ;</a:t>
            </a:r>
            <a:endParaRPr lang="fr-FR" sz="1100" dirty="0"/>
          </a:p>
          <a:p>
            <a:pPr lvl="2" algn="just"/>
            <a:r>
              <a:rPr lang="fr-FR" sz="1100" dirty="0" smtClean="0"/>
              <a:t> Ne pas utiliser d’essuie-mains en tissu ou à air pulsé ;</a:t>
            </a:r>
          </a:p>
          <a:p>
            <a:pPr lvl="2" algn="just"/>
            <a:r>
              <a:rPr lang="fr-FR" sz="1100" dirty="0" smtClean="0"/>
              <a:t> Aérer fréquemment les locaux et/ou veiller au bon fonctionnement de la ventilation.</a:t>
            </a:r>
            <a:endParaRPr lang="fr-FR" sz="1100" dirty="0"/>
          </a:p>
        </p:txBody>
      </p:sp>
    </p:spTree>
    <p:extLst>
      <p:ext uri="{BB962C8B-B14F-4D97-AF65-F5344CB8AC3E}">
        <p14:creationId xmlns:p14="http://schemas.microsoft.com/office/powerpoint/2010/main" val="3122519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c. ACCUEIL DES ELEVES</a:t>
            </a:r>
            <a:r>
              <a:rPr lang="fr-FR" dirty="0"/>
              <a:t/>
            </a:r>
            <a:br>
              <a:rPr lang="fr-FR" dirty="0"/>
            </a:br>
            <a:r>
              <a:rPr lang="fr-FR" dirty="0" smtClean="0"/>
              <a:t/>
            </a:r>
            <a:br>
              <a:rPr lang="fr-FR" dirty="0" smtClean="0"/>
            </a:b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4098" name="Picture 2" descr="C:\Users\ssoilmi\Documents\Protocole de réouverture des écoles et établissements scolaires\Vidéos protocoles\Photos\BOJ_MEN_Belliard200427_0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7574" y="1923678"/>
            <a:ext cx="4212541" cy="281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70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E1000F"/>
                </a:solidFill>
              </a:rPr>
              <a:t>Sommaire</a:t>
            </a:r>
          </a:p>
        </p:txBody>
      </p:sp>
      <p:sp>
        <p:nvSpPr>
          <p:cNvPr id="10" name="Espace réservé du texte 9"/>
          <p:cNvSpPr>
            <a:spLocks noGrp="1"/>
          </p:cNvSpPr>
          <p:nvPr>
            <p:ph type="body" sz="quarter" idx="13"/>
          </p:nvPr>
        </p:nvSpPr>
        <p:spPr>
          <a:xfrm>
            <a:off x="359998" y="1707654"/>
            <a:ext cx="2520000" cy="2530800"/>
          </a:xfrm>
        </p:spPr>
        <p:txBody>
          <a:bodyPr/>
          <a:lstStyle/>
          <a:p>
            <a:r>
              <a:rPr lang="fr-FR" dirty="0" smtClean="0">
                <a:solidFill>
                  <a:srgbClr val="000091"/>
                </a:solidFill>
              </a:rPr>
              <a:t>Le protocole</a:t>
            </a:r>
            <a:endParaRPr lang="fr-FR" dirty="0">
              <a:solidFill>
                <a:srgbClr val="000091"/>
              </a:solidFill>
            </a:endParaRPr>
          </a:p>
          <a:p>
            <a:pPr lvl="1"/>
            <a:r>
              <a:rPr lang="fr-FR" dirty="0"/>
              <a:t>Contexte</a:t>
            </a:r>
          </a:p>
          <a:p>
            <a:pPr lvl="1"/>
            <a:r>
              <a:rPr lang="fr-FR" dirty="0"/>
              <a:t>Objectifs et composition</a:t>
            </a:r>
          </a:p>
          <a:p>
            <a:pPr lvl="1"/>
            <a:r>
              <a:rPr lang="fr-FR" dirty="0"/>
              <a:t>Les 5 fondamentaux</a:t>
            </a:r>
          </a:p>
          <a:p>
            <a:pPr lvl="1"/>
            <a:r>
              <a:rPr lang="fr-FR" dirty="0"/>
              <a:t>La capacité </a:t>
            </a:r>
            <a:r>
              <a:rPr lang="fr-FR" dirty="0" smtClean="0"/>
              <a:t>d’accueil</a:t>
            </a:r>
            <a:endParaRPr lang="fr-FR" dirty="0"/>
          </a:p>
          <a:p>
            <a:pPr lvl="1"/>
            <a:endParaRPr lang="fr-FR" dirty="0"/>
          </a:p>
        </p:txBody>
      </p:sp>
      <p:sp>
        <p:nvSpPr>
          <p:cNvPr id="11" name="Espace réservé du texte 10"/>
          <p:cNvSpPr>
            <a:spLocks noGrp="1"/>
          </p:cNvSpPr>
          <p:nvPr>
            <p:ph type="body" sz="quarter" idx="14"/>
          </p:nvPr>
        </p:nvSpPr>
        <p:spPr>
          <a:xfrm>
            <a:off x="3312000" y="1709286"/>
            <a:ext cx="2520000" cy="2530800"/>
          </a:xfrm>
        </p:spPr>
        <p:txBody>
          <a:bodyPr/>
          <a:lstStyle/>
          <a:p>
            <a:pPr>
              <a:buFont typeface="+mj-lt"/>
              <a:buAutoNum type="arabicPeriod" startAt="2"/>
            </a:pPr>
            <a:r>
              <a:rPr lang="fr-FR" dirty="0" smtClean="0">
                <a:solidFill>
                  <a:srgbClr val="000091"/>
                </a:solidFill>
              </a:rPr>
              <a:t>Les fiches thématiques</a:t>
            </a:r>
            <a:endParaRPr lang="fr-FR" dirty="0">
              <a:solidFill>
                <a:srgbClr val="000091"/>
              </a:solidFill>
            </a:endParaRPr>
          </a:p>
          <a:p>
            <a:pPr lvl="1">
              <a:spcBef>
                <a:spcPts val="0"/>
              </a:spcBef>
              <a:spcAft>
                <a:spcPts val="600"/>
              </a:spcAft>
            </a:pPr>
            <a:r>
              <a:rPr lang="fr-FR" sz="1000" dirty="0"/>
              <a:t>Le </a:t>
            </a:r>
            <a:r>
              <a:rPr lang="fr-FR" sz="1000" dirty="0" smtClean="0"/>
              <a:t>nettoyage et la désinfection </a:t>
            </a:r>
            <a:r>
              <a:rPr lang="fr-FR" sz="1000" dirty="0"/>
              <a:t>des locaux</a:t>
            </a:r>
          </a:p>
          <a:p>
            <a:pPr lvl="1">
              <a:spcBef>
                <a:spcPts val="0"/>
              </a:spcBef>
              <a:spcAft>
                <a:spcPts val="600"/>
              </a:spcAft>
            </a:pPr>
            <a:r>
              <a:rPr lang="fr-FR" sz="1000" dirty="0"/>
              <a:t>Les sanitaires</a:t>
            </a:r>
          </a:p>
          <a:p>
            <a:pPr lvl="1">
              <a:spcBef>
                <a:spcPts val="0"/>
              </a:spcBef>
              <a:spcAft>
                <a:spcPts val="600"/>
              </a:spcAft>
            </a:pPr>
            <a:r>
              <a:rPr lang="fr-FR" sz="1000" dirty="0"/>
              <a:t>L’accueil des élèves</a:t>
            </a:r>
          </a:p>
          <a:p>
            <a:pPr lvl="1">
              <a:spcBef>
                <a:spcPts val="0"/>
              </a:spcBef>
              <a:spcAft>
                <a:spcPts val="600"/>
              </a:spcAft>
            </a:pPr>
            <a:r>
              <a:rPr lang="fr-FR" sz="1000" dirty="0" smtClean="0"/>
              <a:t>Les salles </a:t>
            </a:r>
            <a:r>
              <a:rPr lang="fr-FR" sz="1000" dirty="0"/>
              <a:t>de classe</a:t>
            </a:r>
          </a:p>
          <a:p>
            <a:pPr lvl="1">
              <a:spcBef>
                <a:spcPts val="0"/>
              </a:spcBef>
              <a:spcAft>
                <a:spcPts val="600"/>
              </a:spcAft>
            </a:pPr>
            <a:r>
              <a:rPr lang="fr-FR" sz="1000" dirty="0"/>
              <a:t>La circulation des élèves et des adultes</a:t>
            </a:r>
          </a:p>
          <a:p>
            <a:pPr lvl="1">
              <a:spcBef>
                <a:spcPts val="0"/>
              </a:spcBef>
              <a:spcAft>
                <a:spcPts val="600"/>
              </a:spcAft>
            </a:pPr>
            <a:r>
              <a:rPr lang="fr-FR" sz="1000" dirty="0"/>
              <a:t>La demi-pension</a:t>
            </a:r>
          </a:p>
          <a:p>
            <a:pPr lvl="1">
              <a:spcBef>
                <a:spcPts val="0"/>
              </a:spcBef>
              <a:spcAft>
                <a:spcPts val="600"/>
              </a:spcAft>
            </a:pPr>
            <a:r>
              <a:rPr lang="fr-FR" sz="1000" dirty="0" smtClean="0"/>
              <a:t>La récréation</a:t>
            </a:r>
            <a:endParaRPr lang="fr-FR" sz="1000" dirty="0"/>
          </a:p>
          <a:p>
            <a:pPr lvl="1">
              <a:spcBef>
                <a:spcPts val="0"/>
              </a:spcBef>
              <a:spcAft>
                <a:spcPts val="600"/>
              </a:spcAft>
            </a:pPr>
            <a:r>
              <a:rPr lang="fr-FR" sz="1000" dirty="0"/>
              <a:t>Les activités sportives et culturelles</a:t>
            </a:r>
          </a:p>
          <a:p>
            <a:pPr lvl="1">
              <a:spcBef>
                <a:spcPts val="0"/>
              </a:spcBef>
              <a:spcAft>
                <a:spcPts val="600"/>
              </a:spcAft>
            </a:pPr>
            <a:r>
              <a:rPr lang="fr-FR" sz="1000" dirty="0"/>
              <a:t>Les enseignements spécifiques</a:t>
            </a:r>
          </a:p>
          <a:p>
            <a:pPr lvl="1">
              <a:spcBef>
                <a:spcPts val="0"/>
              </a:spcBef>
              <a:spcAft>
                <a:spcPts val="600"/>
              </a:spcAft>
            </a:pPr>
            <a:r>
              <a:rPr lang="fr-FR" sz="1000" dirty="0" smtClean="0"/>
              <a:t>Les internats</a:t>
            </a:r>
            <a:endParaRPr lang="fr-FR" sz="1000" dirty="0"/>
          </a:p>
          <a:p>
            <a:pPr lvl="1">
              <a:spcBef>
                <a:spcPts val="0"/>
              </a:spcBef>
              <a:spcAft>
                <a:spcPts val="600"/>
              </a:spcAft>
            </a:pPr>
            <a:r>
              <a:rPr lang="fr-FR" sz="1000" dirty="0" smtClean="0"/>
              <a:t>Les personnels</a:t>
            </a:r>
            <a:endParaRPr lang="fr-FR" sz="1000" dirty="0"/>
          </a:p>
        </p:txBody>
      </p:sp>
      <p:sp>
        <p:nvSpPr>
          <p:cNvPr id="19" name="Espace réservé du texte 18"/>
          <p:cNvSpPr>
            <a:spLocks noGrp="1"/>
          </p:cNvSpPr>
          <p:nvPr>
            <p:ph type="body" sz="quarter" idx="15"/>
          </p:nvPr>
        </p:nvSpPr>
        <p:spPr>
          <a:xfrm>
            <a:off x="6263999" y="1709286"/>
            <a:ext cx="2520000" cy="2530800"/>
          </a:xfrm>
        </p:spPr>
        <p:txBody>
          <a:bodyPr/>
          <a:lstStyle/>
          <a:p>
            <a:pPr marL="180975" indent="-180975">
              <a:buNone/>
              <a:tabLst>
                <a:tab pos="85725" algn="l"/>
              </a:tabLst>
            </a:pPr>
            <a:r>
              <a:rPr lang="fr-FR" dirty="0" smtClean="0">
                <a:solidFill>
                  <a:srgbClr val="000091"/>
                </a:solidFill>
              </a:rPr>
              <a:t>3. Procédure </a:t>
            </a:r>
            <a:r>
              <a:rPr lang="fr-FR" dirty="0">
                <a:solidFill>
                  <a:srgbClr val="000091"/>
                </a:solidFill>
              </a:rPr>
              <a:t>de gestion d’un cas </a:t>
            </a:r>
            <a:r>
              <a:rPr lang="fr-FR" dirty="0" smtClean="0">
                <a:solidFill>
                  <a:srgbClr val="000091"/>
                </a:solidFill>
              </a:rPr>
              <a:t>Covid-19</a:t>
            </a:r>
            <a:endParaRPr lang="fr-FR" dirty="0">
              <a:solidFill>
                <a:srgbClr val="000091"/>
              </a:solidFill>
            </a:endParaRPr>
          </a:p>
          <a:p>
            <a:pPr>
              <a:buFont typeface="+mj-lt"/>
              <a:buAutoNum type="arabicPeriod" startAt="4"/>
            </a:pPr>
            <a:endParaRPr lang="fr-FR" dirty="0">
              <a:solidFill>
                <a:srgbClr val="000091"/>
              </a:solidFill>
            </a:endParaRPr>
          </a:p>
          <a:p>
            <a:pPr>
              <a:buFont typeface="+mj-lt"/>
              <a:buAutoNum type="arabicPeriod" startAt="4"/>
            </a:pPr>
            <a:endParaRPr lang="fr-FR" dirty="0">
              <a:solidFill>
                <a:srgbClr val="000091"/>
              </a:solidFill>
            </a:endParaRPr>
          </a:p>
          <a:p>
            <a:pPr>
              <a:buFont typeface="+mj-lt"/>
              <a:buAutoNum type="arabicPeriod" startAt="4"/>
            </a:pPr>
            <a:r>
              <a:rPr lang="fr-FR" dirty="0" smtClean="0">
                <a:solidFill>
                  <a:srgbClr val="000091"/>
                </a:solidFill>
              </a:rPr>
              <a:t>Questions </a:t>
            </a:r>
            <a:r>
              <a:rPr lang="fr-FR" dirty="0">
                <a:solidFill>
                  <a:srgbClr val="000091"/>
                </a:solidFill>
              </a:rPr>
              <a:t>- Réponses</a:t>
            </a:r>
          </a:p>
        </p:txBody>
      </p:sp>
      <p:sp>
        <p:nvSpPr>
          <p:cNvPr id="20" name="Espace réservé de la date 19"/>
          <p:cNvSpPr>
            <a:spLocks noGrp="1"/>
          </p:cNvSpPr>
          <p:nvPr>
            <p:ph type="dt" sz="half" idx="10"/>
          </p:nvPr>
        </p:nvSpPr>
        <p:spPr/>
        <p:txBody>
          <a:bodyPr/>
          <a:lstStyle/>
          <a:p>
            <a:pPr algn="r"/>
            <a:r>
              <a:rPr lang="fr-FR" cap="all" dirty="0" smtClean="0"/>
              <a:t>5 mai 2020</a:t>
            </a:r>
            <a:endParaRPr lang="fr-FR" cap="all" dirty="0"/>
          </a:p>
        </p:txBody>
      </p:sp>
      <p:sp>
        <p:nvSpPr>
          <p:cNvPr id="21" name="Espace réservé du pied de page 20"/>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3"/>
            <a:ext cx="5472000" cy="596482"/>
          </a:xfrm>
        </p:spPr>
        <p:txBody>
          <a:bodyPr vert="horz" lIns="0" tIns="0" rIns="0" bIns="0" rtlCol="0" anchor="t" anchorCtr="0">
            <a:noAutofit/>
          </a:bodyPr>
          <a:lstStyle/>
          <a:p>
            <a:pPr marL="0" indent="0">
              <a:buNone/>
            </a:pPr>
            <a:r>
              <a:rPr lang="fr-FR" dirty="0"/>
              <a:t>2</a:t>
            </a:r>
            <a:r>
              <a:rPr lang="fr-FR" dirty="0" smtClean="0"/>
              <a:t>. Fiche </a:t>
            </a:r>
            <a:r>
              <a:rPr lang="fr-FR" dirty="0"/>
              <a:t>thématique</a:t>
            </a:r>
          </a:p>
          <a:p>
            <a:pPr marL="0" lvl="1" indent="0">
              <a:buNone/>
            </a:pPr>
            <a:r>
              <a:rPr lang="fr-FR" dirty="0" smtClean="0"/>
              <a:t>c. Accueil </a:t>
            </a:r>
            <a:r>
              <a:rPr lang="fr-FR" dirty="0"/>
              <a:t>des élèves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a:p>
        </p:txBody>
      </p:sp>
      <p:sp>
        <p:nvSpPr>
          <p:cNvPr id="9" name="Espace réservé du contenu 2"/>
          <p:cNvSpPr>
            <a:spLocks noGrp="1"/>
          </p:cNvSpPr>
          <p:nvPr>
            <p:ph idx="14"/>
          </p:nvPr>
        </p:nvSpPr>
        <p:spPr>
          <a:xfrm>
            <a:off x="428751" y="1427240"/>
            <a:ext cx="8488368" cy="2945125"/>
          </a:xfrm>
        </p:spPr>
        <p:txBody>
          <a:bodyPr/>
          <a:lstStyle/>
          <a:p>
            <a:pPr algn="just"/>
            <a:r>
              <a:rPr lang="fr-FR" sz="1100" b="1" dirty="0" smtClean="0"/>
              <a:t>Organiser </a:t>
            </a:r>
            <a:r>
              <a:rPr lang="fr-FR" sz="1100" b="1" dirty="0"/>
              <a:t>les arrivées et </a:t>
            </a:r>
            <a:r>
              <a:rPr lang="fr-FR" sz="1100" b="1" dirty="0" smtClean="0"/>
              <a:t>canaliser le </a:t>
            </a:r>
            <a:r>
              <a:rPr lang="fr-FR" sz="1100" b="1" dirty="0"/>
              <a:t>flux de </a:t>
            </a:r>
            <a:r>
              <a:rPr lang="fr-FR" sz="1100" b="1" dirty="0" smtClean="0"/>
              <a:t>personnes</a:t>
            </a:r>
            <a:r>
              <a:rPr lang="fr-FR" sz="1100" b="1" dirty="0"/>
              <a:t> </a:t>
            </a:r>
            <a:r>
              <a:rPr lang="fr-FR" sz="1100" b="1" dirty="0" smtClean="0"/>
              <a:t>:</a:t>
            </a:r>
            <a:endParaRPr lang="fr-FR" sz="1100" b="1" dirty="0"/>
          </a:p>
          <a:p>
            <a:pPr lvl="2" algn="just"/>
            <a:r>
              <a:rPr lang="fr-FR" sz="1100" dirty="0" smtClean="0"/>
              <a:t> Proscrire </a:t>
            </a:r>
            <a:r>
              <a:rPr lang="fr-FR" sz="1100" dirty="0"/>
              <a:t>l'accès aux </a:t>
            </a:r>
            <a:r>
              <a:rPr lang="fr-FR" sz="1100" dirty="0" smtClean="0"/>
              <a:t>bâtiments </a:t>
            </a:r>
            <a:r>
              <a:rPr lang="fr-FR" sz="1100" dirty="0"/>
              <a:t>à </a:t>
            </a:r>
            <a:r>
              <a:rPr lang="fr-FR" sz="1100" dirty="0" smtClean="0"/>
              <a:t>toute personne extérieure (</a:t>
            </a:r>
            <a:r>
              <a:rPr lang="fr-FR" sz="1100" dirty="0"/>
              <a:t>parents, autres accompagnants</a:t>
            </a:r>
            <a:r>
              <a:rPr lang="fr-FR" sz="1100" dirty="0" smtClean="0"/>
              <a:t>,...) ;</a:t>
            </a:r>
            <a:endParaRPr lang="fr-FR" sz="1100" dirty="0"/>
          </a:p>
          <a:p>
            <a:pPr lvl="2" algn="just"/>
            <a:r>
              <a:rPr lang="fr-FR" sz="1100" dirty="0" smtClean="0"/>
              <a:t> Privilégier </a:t>
            </a:r>
            <a:r>
              <a:rPr lang="fr-FR" sz="1100" dirty="0"/>
              <a:t>une arrivée </a:t>
            </a:r>
            <a:r>
              <a:rPr lang="fr-FR" sz="1100" dirty="0" smtClean="0"/>
              <a:t>échelonnée (si l’offre de transport scolaire le permet) ;</a:t>
            </a:r>
            <a:endParaRPr lang="fr-FR" sz="1100" dirty="0"/>
          </a:p>
          <a:p>
            <a:pPr lvl="2" algn="just"/>
            <a:r>
              <a:rPr lang="fr-FR" sz="1100" dirty="0" smtClean="0"/>
              <a:t> Assurer </a:t>
            </a:r>
            <a:r>
              <a:rPr lang="fr-FR" sz="1100" dirty="0"/>
              <a:t>un accès direct en classe (après lavage des mains</a:t>
            </a:r>
            <a:r>
              <a:rPr lang="fr-FR" sz="1100" dirty="0" smtClean="0"/>
              <a:t>).</a:t>
            </a:r>
            <a:endParaRPr lang="fr-FR" sz="1100" dirty="0"/>
          </a:p>
          <a:p>
            <a:pPr marL="0" lvl="2" indent="0" algn="just">
              <a:spcBef>
                <a:spcPts val="0"/>
              </a:spcBef>
              <a:spcAft>
                <a:spcPts val="500"/>
              </a:spcAft>
              <a:buNone/>
            </a:pPr>
            <a:endParaRPr lang="fr-FR" sz="1100" dirty="0"/>
          </a:p>
          <a:p>
            <a:pPr algn="just"/>
            <a:r>
              <a:rPr lang="fr-FR" sz="1100" b="1" dirty="0"/>
              <a:t>Maintenir la distanciation physique dans la file d’entrée </a:t>
            </a:r>
            <a:r>
              <a:rPr lang="fr-FR" sz="1100" b="1" dirty="0" smtClean="0"/>
              <a:t>:</a:t>
            </a:r>
            <a:endParaRPr lang="fr-FR" sz="1100" b="1" dirty="0"/>
          </a:p>
          <a:p>
            <a:pPr lvl="2" algn="just"/>
            <a:r>
              <a:rPr lang="fr-FR" sz="1100" dirty="0" smtClean="0"/>
              <a:t> Identifier les </a:t>
            </a:r>
            <a:r>
              <a:rPr lang="fr-FR" sz="1100" dirty="0"/>
              <a:t>flux d’entrée et de sortie en les dissociant ou à défaut, en définissant un sens prioritaire de </a:t>
            </a:r>
            <a:r>
              <a:rPr lang="fr-FR" sz="1100" dirty="0" smtClean="0"/>
              <a:t>passage ;</a:t>
            </a:r>
            <a:endParaRPr lang="fr-FR" sz="1100" dirty="0"/>
          </a:p>
          <a:p>
            <a:pPr lvl="2" algn="just"/>
            <a:r>
              <a:rPr lang="fr-FR" sz="1100" dirty="0" smtClean="0"/>
              <a:t> Matérialiser la distanciation par </a:t>
            </a:r>
            <a:r>
              <a:rPr lang="fr-FR" sz="1100" dirty="0"/>
              <a:t>tous moyens possibles (panneaux, marquage au sol, rubalise, </a:t>
            </a:r>
            <a:r>
              <a:rPr lang="fr-FR" sz="1100" dirty="0" smtClean="0"/>
              <a:t>barrières,...) ;</a:t>
            </a:r>
            <a:endParaRPr lang="fr-FR" sz="1100" dirty="0"/>
          </a:p>
          <a:p>
            <a:pPr lvl="2" algn="just"/>
            <a:r>
              <a:rPr lang="fr-FR" sz="1100" dirty="0" smtClean="0"/>
              <a:t> Assurer </a:t>
            </a:r>
            <a:r>
              <a:rPr lang="fr-FR" sz="1100" dirty="0"/>
              <a:t>une signalétique facile à comprendre et visible (panneaux, fléchages, couleurs rouge/vert</a:t>
            </a:r>
            <a:r>
              <a:rPr lang="fr-FR" sz="1100" dirty="0" smtClean="0"/>
              <a:t>,...).</a:t>
            </a:r>
          </a:p>
          <a:p>
            <a:pPr algn="just"/>
            <a:endParaRPr lang="fr-FR" sz="1100" i="1" dirty="0">
              <a:ea typeface="+mn-lt"/>
              <a:cs typeface="+mn-lt"/>
            </a:endParaRPr>
          </a:p>
          <a:p>
            <a:pPr algn="just"/>
            <a:r>
              <a:rPr lang="fr-FR" sz="1100" b="1" dirty="0"/>
              <a:t>Assurer une communication :</a:t>
            </a:r>
          </a:p>
          <a:p>
            <a:pPr lvl="2" algn="just"/>
            <a:r>
              <a:rPr lang="fr-FR" sz="1100" dirty="0" smtClean="0"/>
              <a:t> Informer </a:t>
            </a:r>
            <a:r>
              <a:rPr lang="fr-FR" sz="1100" dirty="0"/>
              <a:t>régulièrement les familles de la situation de l’établissement par les moyens habituels (affichage, </a:t>
            </a:r>
            <a:r>
              <a:rPr lang="fr-FR" sz="1100" dirty="0" smtClean="0"/>
              <a:t>courriels, site internet,...) </a:t>
            </a:r>
            <a:r>
              <a:rPr lang="fr-FR" sz="1100" dirty="0"/>
              <a:t>: nombre d’enfants accueillis, conditions d’encadrement, situation sanitaire, etc.</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508196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d. Aménagement des salle de classe</a:t>
            </a: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353340" y="1684630"/>
            <a:ext cx="6430659" cy="3098869"/>
          </a:xfrm>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4250073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smtClean="0"/>
              <a:t>d. Aménagement </a:t>
            </a:r>
            <a:r>
              <a:rPr lang="fr-FR" dirty="0"/>
              <a:t>des </a:t>
            </a:r>
            <a:r>
              <a:rPr lang="fr-FR" dirty="0" smtClean="0"/>
              <a:t>salles de classe</a:t>
            </a:r>
            <a:endParaRPr lang="fr-FR" dirty="0"/>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a:p>
        </p:txBody>
      </p:sp>
      <p:sp>
        <p:nvSpPr>
          <p:cNvPr id="13" name="Espace réservé du contenu 2"/>
          <p:cNvSpPr>
            <a:spLocks noGrp="1"/>
          </p:cNvSpPr>
          <p:nvPr>
            <p:ph idx="14"/>
          </p:nvPr>
        </p:nvSpPr>
        <p:spPr>
          <a:xfrm>
            <a:off x="538754" y="1366426"/>
            <a:ext cx="8424000" cy="3417074"/>
          </a:xfrm>
        </p:spPr>
        <p:txBody>
          <a:bodyPr/>
          <a:lstStyle/>
          <a:p>
            <a:r>
              <a:rPr lang="fr-FR" sz="1100" dirty="0"/>
              <a:t>Aménager la salle de classe de manière à </a:t>
            </a:r>
            <a:r>
              <a:rPr lang="fr-FR" sz="1100" b="1" dirty="0"/>
              <a:t>respecter la distanciation physique </a:t>
            </a:r>
            <a:r>
              <a:rPr lang="fr-FR" sz="1100" b="1" dirty="0" smtClean="0"/>
              <a:t>:</a:t>
            </a:r>
            <a:endParaRPr lang="fr-FR" sz="1100" b="1" dirty="0"/>
          </a:p>
          <a:p>
            <a:pPr lvl="2"/>
            <a:r>
              <a:rPr lang="fr-FR" sz="1100" dirty="0" smtClean="0"/>
              <a:t>Respecter </a:t>
            </a:r>
            <a:r>
              <a:rPr lang="fr-FR" sz="1100" dirty="0"/>
              <a:t>une distance d’au moins un mètre entre les tables et </a:t>
            </a:r>
            <a:r>
              <a:rPr lang="fr-FR" sz="1100" dirty="0" smtClean="0"/>
              <a:t>le </a:t>
            </a:r>
            <a:r>
              <a:rPr lang="fr-FR" sz="1100" dirty="0"/>
              <a:t>bureau du ou des </a:t>
            </a:r>
            <a:r>
              <a:rPr lang="fr-FR" sz="1100" dirty="0" smtClean="0"/>
              <a:t>professeurs ;</a:t>
            </a:r>
            <a:endParaRPr lang="fr-FR" sz="1100" dirty="0"/>
          </a:p>
          <a:p>
            <a:pPr lvl="2"/>
            <a:r>
              <a:rPr lang="fr-FR" sz="1100" dirty="0" smtClean="0"/>
              <a:t>Eviter les configurations de table « face à face » ;</a:t>
            </a:r>
            <a:endParaRPr lang="fr-FR" sz="1100" dirty="0"/>
          </a:p>
          <a:p>
            <a:pPr lvl="2"/>
            <a:r>
              <a:rPr lang="fr-FR" sz="1100" dirty="0"/>
              <a:t>Limiter les déplacements dans la </a:t>
            </a:r>
            <a:r>
              <a:rPr lang="fr-FR" sz="1100" dirty="0" smtClean="0"/>
              <a:t>classe.</a:t>
            </a:r>
            <a:endParaRPr lang="fr-FR" sz="1100" dirty="0"/>
          </a:p>
          <a:p>
            <a:pPr marL="0" lvl="2" indent="0">
              <a:spcBef>
                <a:spcPts val="0"/>
              </a:spcBef>
              <a:spcAft>
                <a:spcPts val="500"/>
              </a:spcAft>
              <a:buNone/>
            </a:pPr>
            <a:endParaRPr lang="fr-FR" sz="1100" dirty="0"/>
          </a:p>
          <a:p>
            <a:r>
              <a:rPr lang="fr-FR" sz="1100" b="1" dirty="0"/>
              <a:t>Veiller à limiter les croisements à l'intérieur de la classe </a:t>
            </a:r>
            <a:endParaRPr lang="fr-FR" sz="1100" b="1" dirty="0" smtClean="0"/>
          </a:p>
          <a:p>
            <a:pPr lvl="2"/>
            <a:r>
              <a:rPr lang="fr-FR" sz="1100" dirty="0" smtClean="0"/>
              <a:t>Par exemple, </a:t>
            </a:r>
            <a:r>
              <a:rPr lang="fr-FR" sz="1100" dirty="0"/>
              <a:t>par la mise en place d'un sens de circulation à l'intérieur de la classe qui peut être matérialisé au </a:t>
            </a:r>
            <a:r>
              <a:rPr lang="fr-FR" sz="1100" dirty="0" smtClean="0"/>
              <a:t>sol.</a:t>
            </a:r>
            <a:endParaRPr lang="fr-FR" sz="1100" dirty="0"/>
          </a:p>
          <a:p>
            <a:endParaRPr lang="fr-FR" sz="1100" dirty="0" smtClean="0"/>
          </a:p>
          <a:p>
            <a:r>
              <a:rPr lang="fr-FR" sz="1100" b="1" dirty="0"/>
              <a:t>Veiller à limiter le brassage des élèves. </a:t>
            </a:r>
            <a:endParaRPr lang="fr-FR" sz="1100" b="1" dirty="0" smtClean="0"/>
          </a:p>
          <a:p>
            <a:pPr lvl="2"/>
            <a:r>
              <a:rPr lang="fr-FR" sz="1100" dirty="0" smtClean="0"/>
              <a:t>Pour les établissements secondaires, le format « 1 classe = 1 salle » est à privilégier.</a:t>
            </a:r>
            <a:endParaRPr lang="fr-FR" sz="1100" dirty="0"/>
          </a:p>
          <a:p>
            <a:pPr algn="just"/>
            <a:endParaRPr lang="fr-FR" sz="1100" b="1" dirty="0">
              <a:ea typeface="+mn-lt"/>
              <a:cs typeface="+mn-lt"/>
            </a:endParaRPr>
          </a:p>
          <a:p>
            <a:r>
              <a:rPr lang="fr-FR" sz="1100" b="1" dirty="0"/>
              <a:t>Assurer l’aération </a:t>
            </a:r>
            <a:r>
              <a:rPr lang="fr-FR" sz="1100" dirty="0"/>
              <a:t>des salles de classes avant l'arrivée des élèves par une ouverture des fenêtres pendant 15 </a:t>
            </a:r>
            <a:r>
              <a:rPr lang="fr-FR" sz="1100" dirty="0" smtClean="0"/>
              <a:t>minutes.</a:t>
            </a:r>
            <a:endParaRPr lang="fr-FR" sz="1100" dirty="0"/>
          </a:p>
          <a:p>
            <a:pPr marL="360000" lvl="2" indent="0">
              <a:buNone/>
            </a:pPr>
            <a:endParaRPr lang="fr-FR" sz="900" dirty="0"/>
          </a:p>
        </p:txBody>
      </p:sp>
      <p:sp>
        <p:nvSpPr>
          <p:cNvPr id="14"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83275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870791" y="1932808"/>
            <a:ext cx="5913208" cy="284951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Titre 5"/>
          <p:cNvSpPr>
            <a:spLocks noGrp="1"/>
          </p:cNvSpPr>
          <p:nvPr>
            <p:ph type="title"/>
          </p:nvPr>
        </p:nvSpPr>
        <p:spPr>
          <a:xfrm>
            <a:off x="395536" y="77155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e. La circulation des élèves et des adultes</a:t>
            </a:r>
            <a:r>
              <a:rPr lang="fr-FR" dirty="0"/>
              <a:t/>
            </a:r>
            <a:br>
              <a:rPr lang="fr-FR" dirty="0"/>
            </a:br>
            <a:r>
              <a:rPr lang="fr-FR" dirty="0" smtClean="0"/>
              <a:t/>
            </a:r>
            <a:br>
              <a:rPr lang="fr-FR" dirty="0" smtClean="0"/>
            </a:br>
            <a:r>
              <a:rPr lang="fr-FR" dirty="0"/>
              <a:t/>
            </a:r>
            <a:br>
              <a:rPr lang="fr-FR" dirty="0"/>
            </a:br>
            <a:r>
              <a:rPr lang="fr-FR" dirty="0" smtClean="0"/>
              <a:t/>
            </a:r>
            <a:br>
              <a:rPr lang="fr-FR" dirty="0" smtClean="0"/>
            </a:br>
            <a:endParaRPr lang="fr-FR" dirty="0"/>
          </a:p>
        </p:txBody>
      </p:sp>
      <p:pic>
        <p:nvPicPr>
          <p:cNvPr id="7" name="Espace réservé pour une 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2915816" y="1923678"/>
            <a:ext cx="5913208" cy="2849515"/>
          </a:xfrm>
          <a:prstGeom prst="rect">
            <a:avLst/>
          </a:prstGeom>
          <a:solidFill>
            <a:srgbClr val="E6E5F3"/>
          </a:solidFill>
          <a:effectLst>
            <a:softEdge rad="31750"/>
          </a:effectLst>
        </p:spPr>
      </p:pic>
    </p:spTree>
    <p:extLst>
      <p:ext uri="{BB962C8B-B14F-4D97-AF65-F5344CB8AC3E}">
        <p14:creationId xmlns:p14="http://schemas.microsoft.com/office/powerpoint/2010/main" val="4146029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1311319"/>
            <a:ext cx="8424000" cy="3418810"/>
          </a:xfrm>
        </p:spPr>
        <p:txBody>
          <a:bodyPr/>
          <a:lstStyle/>
          <a:p>
            <a:pPr algn="just"/>
            <a:endParaRPr lang="fr-FR" sz="1100" b="1" dirty="0" smtClean="0"/>
          </a:p>
          <a:p>
            <a:pPr algn="just"/>
            <a:r>
              <a:rPr lang="fr-FR" sz="1100" b="1" dirty="0" smtClean="0"/>
              <a:t>Définir </a:t>
            </a:r>
            <a:r>
              <a:rPr lang="fr-FR" sz="1100" b="1" dirty="0"/>
              <a:t>un sens de </a:t>
            </a:r>
            <a:r>
              <a:rPr lang="fr-FR" sz="1100" b="1" dirty="0" smtClean="0"/>
              <a:t>circulation </a:t>
            </a:r>
            <a:endParaRPr lang="fr-FR" sz="1100" b="1" dirty="0"/>
          </a:p>
          <a:p>
            <a:pPr lvl="2" algn="just"/>
            <a:r>
              <a:rPr lang="fr-FR" sz="1100" dirty="0"/>
              <a:t>Privilégier le sens unique de circulation. </a:t>
            </a:r>
          </a:p>
          <a:p>
            <a:pPr lvl="2" algn="just"/>
            <a:r>
              <a:rPr lang="fr-FR" sz="1100" dirty="0"/>
              <a:t>Limiter les </a:t>
            </a:r>
            <a:r>
              <a:rPr lang="fr-FR" sz="1100" dirty="0" smtClean="0"/>
              <a:t>croisements.</a:t>
            </a:r>
            <a:r>
              <a:rPr lang="fr-FR" sz="1100" dirty="0"/>
              <a:t> </a:t>
            </a:r>
          </a:p>
          <a:p>
            <a:pPr lvl="2" algn="just"/>
            <a:r>
              <a:rPr lang="fr-FR" sz="1100" dirty="0"/>
              <a:t>Prévoir dans les couloirs une signalétique facile à comprendre et visible (panneaux, fléchages, couleurs rouge/vert,...).</a:t>
            </a:r>
          </a:p>
          <a:p>
            <a:pPr algn="just"/>
            <a:endParaRPr lang="fr-FR" sz="1100" dirty="0">
              <a:ea typeface="+mn-lt"/>
              <a:cs typeface="+mn-lt"/>
            </a:endParaRPr>
          </a:p>
          <a:p>
            <a:pPr algn="just"/>
            <a:r>
              <a:rPr lang="fr-FR" sz="1100" b="1" dirty="0"/>
              <a:t>Assurer la distanciation physique </a:t>
            </a:r>
            <a:r>
              <a:rPr lang="fr-FR" sz="1100" b="1" dirty="0" smtClean="0"/>
              <a:t>et fluidifier </a:t>
            </a:r>
            <a:r>
              <a:rPr lang="fr-FR" sz="1100" b="1" dirty="0"/>
              <a:t>les flux </a:t>
            </a:r>
          </a:p>
          <a:p>
            <a:pPr lvl="2" algn="just"/>
            <a:r>
              <a:rPr lang="fr-FR" sz="1100" dirty="0"/>
              <a:t>Maintenir les portes intérieures en position </a:t>
            </a:r>
            <a:r>
              <a:rPr lang="fr-FR" sz="1100" dirty="0" smtClean="0"/>
              <a:t>ouvertes </a:t>
            </a:r>
            <a:r>
              <a:rPr lang="fr-FR" sz="1100" dirty="0"/>
              <a:t>pour éviter les points de </a:t>
            </a:r>
            <a:r>
              <a:rPr lang="fr-FR" sz="1100" dirty="0" smtClean="0"/>
              <a:t>contact (lorsque cela est possible).</a:t>
            </a:r>
            <a:endParaRPr lang="fr-FR" sz="1100" dirty="0"/>
          </a:p>
          <a:p>
            <a:pPr lvl="2" algn="just"/>
            <a:r>
              <a:rPr lang="fr-FR" sz="1100" dirty="0" smtClean="0"/>
              <a:t>Organiser </a:t>
            </a:r>
            <a:r>
              <a:rPr lang="fr-FR" sz="1100" dirty="0"/>
              <a:t>les horaires de </a:t>
            </a:r>
            <a:r>
              <a:rPr lang="fr-FR" sz="1100" dirty="0" smtClean="0"/>
              <a:t>pause pour éviter les croisements.</a:t>
            </a:r>
            <a:endParaRPr lang="fr-FR" sz="1100" dirty="0"/>
          </a:p>
          <a:p>
            <a:pPr marL="360000" lvl="2" indent="0" algn="just">
              <a:buNone/>
            </a:pPr>
            <a:endParaRPr lang="fr-FR" sz="1100" dirty="0"/>
          </a:p>
          <a:p>
            <a:pPr algn="just"/>
            <a:endParaRPr lang="fr-FR" sz="1100" b="1" dirty="0">
              <a:ea typeface="+mn-lt"/>
              <a:cs typeface="+mn-lt"/>
            </a:endParaRPr>
          </a:p>
          <a:p>
            <a:pPr algn="just"/>
            <a:r>
              <a:rPr lang="fr-FR" sz="1100" b="1" dirty="0"/>
              <a:t>L</a:t>
            </a:r>
            <a:r>
              <a:rPr lang="fr-FR" sz="1100" b="1" dirty="0" smtClean="0"/>
              <a:t>imiter </a:t>
            </a:r>
            <a:r>
              <a:rPr lang="fr-FR" sz="1100" b="1" dirty="0"/>
              <a:t>le brassage </a:t>
            </a:r>
          </a:p>
          <a:p>
            <a:pPr lvl="2" algn="just"/>
            <a:r>
              <a:rPr lang="fr-FR" sz="1100" dirty="0" smtClean="0"/>
              <a:t> Pour </a:t>
            </a:r>
            <a:r>
              <a:rPr lang="fr-FR" sz="1100" dirty="0"/>
              <a:t>les établissements secondaires, limiter les changements de classe par les élèves. </a:t>
            </a:r>
            <a:endParaRPr lang="fr-FR" sz="1100" dirty="0" smtClean="0"/>
          </a:p>
          <a:p>
            <a:pPr lvl="2" algn="just"/>
            <a:r>
              <a:rPr lang="fr-FR" sz="1100" dirty="0"/>
              <a:t> </a:t>
            </a:r>
            <a:r>
              <a:rPr lang="fr-FR" sz="1100" dirty="0" smtClean="0"/>
              <a:t>Le </a:t>
            </a:r>
            <a:r>
              <a:rPr lang="fr-FR" sz="1100" dirty="0"/>
              <a:t>format « 1 classe </a:t>
            </a:r>
            <a:r>
              <a:rPr lang="fr-FR" sz="1100" dirty="0" smtClean="0"/>
              <a:t> = 1 </a:t>
            </a:r>
            <a:r>
              <a:rPr lang="fr-FR" sz="1100" dirty="0"/>
              <a:t>salle » est le principe. Privilégier le déplacement des personnels enseignants et non </a:t>
            </a:r>
            <a:r>
              <a:rPr lang="fr-FR" sz="1100" dirty="0" smtClean="0"/>
              <a:t>enseignants.</a:t>
            </a:r>
            <a:endParaRPr lang="fr-FR" sz="1100" b="1" dirty="0">
              <a:cs typeface="Arial"/>
            </a:endParaRPr>
          </a:p>
          <a:p>
            <a:pPr algn="just"/>
            <a:endParaRPr lang="fr-FR" dirty="0">
              <a:cs typeface="Arial"/>
            </a:endParaRPr>
          </a:p>
        </p:txBody>
      </p:sp>
      <p:sp>
        <p:nvSpPr>
          <p:cNvPr id="11" name="Espace réservé du texte 10"/>
          <p:cNvSpPr>
            <a:spLocks noGrp="1"/>
          </p:cNvSpPr>
          <p:nvPr>
            <p:ph type="body" sz="quarter" idx="13"/>
          </p:nvPr>
        </p:nvSpPr>
        <p:spPr>
          <a:xfrm>
            <a:off x="3312000" y="612392"/>
            <a:ext cx="5472000"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a:t>e</a:t>
            </a:r>
            <a:r>
              <a:rPr lang="fr-FR" dirty="0" smtClean="0"/>
              <a:t>. La circulation </a:t>
            </a:r>
            <a:r>
              <a:rPr lang="fr-FR" dirty="0"/>
              <a:t>des </a:t>
            </a:r>
            <a:r>
              <a:rPr lang="fr-FR" dirty="0" smtClean="0"/>
              <a:t>élèves et des adultes</a:t>
            </a:r>
            <a:endParaRPr lang="fr-FR" dirty="0"/>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a:p>
        </p:txBody>
      </p:sp>
      <p:sp>
        <p:nvSpPr>
          <p:cNvPr id="9"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906763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f. La demi-pension</a:t>
            </a:r>
            <a:r>
              <a:rPr lang="fr-FR" dirty="0" smtClean="0"/>
              <a:t/>
            </a:r>
            <a:br>
              <a:rPr lang="fr-FR" dirty="0" smtClean="0"/>
            </a:br>
            <a:r>
              <a:rPr lang="fr-FR" dirty="0"/>
              <a:t/>
            </a:r>
            <a:br>
              <a:rPr lang="fr-FR" dirty="0"/>
            </a:br>
            <a:r>
              <a:rPr lang="fr-FR" dirty="0" smtClean="0"/>
              <a:t/>
            </a:r>
            <a:br>
              <a:rPr lang="fr-FR" dirty="0" smtClean="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7" name="Espace réservé pour une imag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291622" y="2139702"/>
            <a:ext cx="5528849" cy="2664296"/>
          </a:xfrm>
          <a:effectLst>
            <a:softEdge rad="31750"/>
          </a:effectLst>
        </p:spPr>
      </p:pic>
    </p:spTree>
    <p:extLst>
      <p:ext uri="{BB962C8B-B14F-4D97-AF65-F5344CB8AC3E}">
        <p14:creationId xmlns:p14="http://schemas.microsoft.com/office/powerpoint/2010/main" val="883292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smtClean="0"/>
              <a:t>2.Fiche </a:t>
            </a:r>
            <a:r>
              <a:rPr lang="fr-FR" dirty="0"/>
              <a:t>thématique</a:t>
            </a:r>
          </a:p>
          <a:p>
            <a:pPr marL="0" indent="0">
              <a:buNone/>
            </a:pPr>
            <a:r>
              <a:rPr lang="fr-FR" b="0" dirty="0" smtClean="0"/>
              <a:t>f. Gestion </a:t>
            </a:r>
            <a:r>
              <a:rPr lang="fr-FR" b="0" dirty="0"/>
              <a:t>de la demi-pension</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a:p>
        </p:txBody>
      </p:sp>
      <p:sp>
        <p:nvSpPr>
          <p:cNvPr id="8" name="Titre 5"/>
          <p:cNvSpPr txBox="1">
            <a:spLocks/>
          </p:cNvSpPr>
          <p:nvPr/>
        </p:nvSpPr>
        <p:spPr bwMode="gray">
          <a:xfrm>
            <a:off x="304998" y="84887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60000" y="1370038"/>
            <a:ext cx="8424000" cy="3252295"/>
          </a:xfrm>
        </p:spPr>
        <p:txBody>
          <a:bodyPr/>
          <a:lstStyle/>
          <a:p>
            <a:pPr marL="171450" indent="-171450" algn="just">
              <a:buFont typeface="Arial" panose="020B0604020202020204" pitchFamily="34" charset="0"/>
              <a:buChar char="•"/>
            </a:pPr>
            <a:r>
              <a:rPr lang="fr-FR" sz="1200" dirty="0"/>
              <a:t>En cas de restauration à la cantine ou au réfectoire, concevoir l'organisation des temps de restauration et d'accès de manière à limiter au maximum les files d'attente et les </a:t>
            </a:r>
            <a:r>
              <a:rPr lang="fr-FR" sz="1200" dirty="0" smtClean="0"/>
              <a:t>croisements.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Prévoir une adaptation des modalités de distribution.</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En cas de restauration dans la salle </a:t>
            </a:r>
            <a:r>
              <a:rPr lang="fr-FR" sz="1200" dirty="0"/>
              <a:t>de </a:t>
            </a:r>
            <a:r>
              <a:rPr lang="fr-FR" sz="1200" dirty="0" smtClean="0"/>
              <a:t>classe, elle se fait sous </a:t>
            </a:r>
            <a:r>
              <a:rPr lang="fr-FR" sz="1200" dirty="0"/>
              <a:t>la surveillance d'un adulte </a:t>
            </a:r>
            <a:r>
              <a:rPr lang="fr-FR" sz="1200" dirty="0" smtClean="0"/>
              <a:t>et sous </a:t>
            </a:r>
            <a:r>
              <a:rPr lang="fr-FR" sz="1200" dirty="0"/>
              <a:t>forme de plateaux ou de paniers repas</a:t>
            </a:r>
            <a:r>
              <a:rPr lang="fr-FR" sz="1200" dirty="0" smtClean="0"/>
              <a:t>.</a:t>
            </a:r>
            <a:endParaRPr lang="fr-FR" sz="1200" dirty="0"/>
          </a:p>
          <a:p>
            <a:pPr algn="just"/>
            <a:endParaRPr lang="fr-FR" sz="1200" dirty="0"/>
          </a:p>
          <a:p>
            <a:pPr marL="171450" indent="-171450" algn="just">
              <a:buFont typeface="Arial" panose="020B0604020202020204" pitchFamily="34" charset="0"/>
              <a:buChar char="•"/>
            </a:pPr>
            <a:r>
              <a:rPr lang="fr-FR" sz="1200" dirty="0"/>
              <a:t>Nettoyer les tables, les chaises après les repas.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Organiser le lavage des mains avant et après chaque repas</a:t>
            </a:r>
            <a:r>
              <a:rPr lang="fr-FR" sz="1200" dirty="0" smtClean="0"/>
              <a:t>.</a:t>
            </a:r>
            <a:endParaRPr lang="fr-FR" sz="1200" dirty="0"/>
          </a:p>
          <a:p>
            <a:pPr marL="171450" indent="-171450" algn="just">
              <a:buFont typeface="Arial" panose="020B0604020202020204" pitchFamily="34" charset="0"/>
              <a:buChar char="•"/>
            </a:pPr>
            <a:endParaRPr lang="fr-FR" sz="1200" dirty="0" smtClean="0"/>
          </a:p>
          <a:p>
            <a:pPr marL="171450" indent="-171450" algn="just">
              <a:buFont typeface="Arial" panose="020B0604020202020204" pitchFamily="34" charset="0"/>
              <a:buChar char="•"/>
            </a:pPr>
            <a:r>
              <a:rPr lang="fr-FR" sz="1200" dirty="0"/>
              <a:t> </a:t>
            </a:r>
            <a:r>
              <a:rPr lang="fr-FR" sz="1200" dirty="0" smtClean="0"/>
              <a:t>Pour les établissements secondaires : </a:t>
            </a:r>
            <a:r>
              <a:rPr lang="fr-FR" sz="1200" dirty="0"/>
              <a:t>p</a:t>
            </a:r>
            <a:r>
              <a:rPr lang="fr-FR" sz="1200" dirty="0" smtClean="0"/>
              <a:t>roscrire </a:t>
            </a:r>
            <a:r>
              <a:rPr lang="fr-FR" sz="1200" dirty="0"/>
              <a:t>l’utilisation des distributeurs automatiques de boissons et confiseries </a:t>
            </a:r>
            <a:r>
              <a:rPr lang="fr-FR" sz="1200" dirty="0" smtClean="0"/>
              <a:t>ou prévoir SHA.</a:t>
            </a:r>
            <a:endParaRPr lang="fr-FR" sz="1200" dirty="0"/>
          </a:p>
        </p:txBody>
      </p:sp>
    </p:spTree>
    <p:extLst>
      <p:ext uri="{BB962C8B-B14F-4D97-AF65-F5344CB8AC3E}">
        <p14:creationId xmlns:p14="http://schemas.microsoft.com/office/powerpoint/2010/main" val="2705383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01655" y="2237993"/>
            <a:ext cx="5282344" cy="2545507"/>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27</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g. La récréation</a:t>
            </a:r>
            <a:r>
              <a:rPr lang="fr-FR" dirty="0" smtClean="0"/>
              <a:t/>
            </a:r>
            <a:br>
              <a:rPr lang="fr-FR" dirty="0" smtClean="0"/>
            </a:br>
            <a:r>
              <a:rPr lang="fr-FR" dirty="0"/>
              <a:t/>
            </a:r>
            <a:br>
              <a:rPr lang="fr-FR" dirty="0"/>
            </a:br>
            <a:endParaRPr lang="fr-FR" dirty="0"/>
          </a:p>
        </p:txBody>
      </p:sp>
      <p:pic>
        <p:nvPicPr>
          <p:cNvPr id="6146" name="Picture 2" descr="C:\Users\ssoilmi\Documents\Protocole de réouverture des écoles et établissements scolaires\Vidéos protocoles\Photos\BOJ_MEN_Belliard200427_29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2211517"/>
            <a:ext cx="3845545" cy="256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5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2</a:t>
            </a:r>
            <a:r>
              <a:rPr lang="fr-FR" dirty="0" smtClean="0"/>
              <a:t>. Fiche </a:t>
            </a:r>
            <a:r>
              <a:rPr lang="fr-FR" dirty="0"/>
              <a:t>thématique</a:t>
            </a:r>
          </a:p>
          <a:p>
            <a:pPr marL="0" indent="0">
              <a:buNone/>
            </a:pPr>
            <a:r>
              <a:rPr lang="fr-FR" b="0" dirty="0"/>
              <a:t>g</a:t>
            </a:r>
            <a:r>
              <a:rPr lang="fr-FR" b="0" dirty="0" smtClean="0"/>
              <a:t>- La récréation</a:t>
            </a:r>
            <a:endParaRPr lang="fr-FR" b="0" dirty="0"/>
          </a:p>
        </p:txBody>
      </p:sp>
      <p:sp>
        <p:nvSpPr>
          <p:cNvPr id="3" name="Espace réservé du pied de page 2"/>
          <p:cNvSpPr>
            <a:spLocks noGrp="1"/>
          </p:cNvSpPr>
          <p:nvPr>
            <p:ph type="ftr" sz="quarter" idx="11"/>
          </p:nvPr>
        </p:nvSpPr>
        <p:spPr>
          <a:xfrm>
            <a:off x="360000" y="4783500"/>
            <a:ext cx="7033858"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28</a:t>
            </a:fld>
            <a:endParaRPr lang="fr-FR"/>
          </a:p>
        </p:txBody>
      </p:sp>
      <p:sp>
        <p:nvSpPr>
          <p:cNvPr id="13" name="Espace réservé du contenu 2"/>
          <p:cNvSpPr>
            <a:spLocks noGrp="1"/>
          </p:cNvSpPr>
          <p:nvPr>
            <p:ph idx="14"/>
          </p:nvPr>
        </p:nvSpPr>
        <p:spPr>
          <a:xfrm>
            <a:off x="490626" y="1445696"/>
            <a:ext cx="8424000" cy="3061768"/>
          </a:xfrm>
        </p:spPr>
        <p:txBody>
          <a:bodyPr/>
          <a:lstStyle/>
          <a:p>
            <a:pPr algn="just"/>
            <a:r>
              <a:rPr lang="fr-FR" sz="1100" dirty="0"/>
              <a:t>Eviter les croisements de classes </a:t>
            </a:r>
            <a:r>
              <a:rPr lang="fr-FR" sz="1100" dirty="0" smtClean="0"/>
              <a:t>ou de niveaux:</a:t>
            </a:r>
            <a:endParaRPr lang="fr-FR" sz="1100" dirty="0"/>
          </a:p>
          <a:p>
            <a:pPr lvl="2" algn="just"/>
            <a:r>
              <a:rPr lang="fr-FR" sz="1100" dirty="0"/>
              <a:t>Echelonner les temps de </a:t>
            </a:r>
            <a:r>
              <a:rPr lang="fr-FR" sz="1100" dirty="0" smtClean="0"/>
              <a:t>récréation ;</a:t>
            </a:r>
          </a:p>
          <a:p>
            <a:pPr lvl="2" algn="just"/>
            <a:r>
              <a:rPr lang="fr-FR" sz="1100" dirty="0" smtClean="0"/>
              <a:t>Adapter les temps en fonction de l’effectif présent ;</a:t>
            </a:r>
          </a:p>
          <a:p>
            <a:pPr lvl="2" algn="just"/>
            <a:r>
              <a:rPr lang="fr-FR" sz="1100" dirty="0" smtClean="0"/>
              <a:t>Organiser </a:t>
            </a:r>
            <a:r>
              <a:rPr lang="fr-FR" sz="1100" dirty="0"/>
              <a:t>les plannings de récréation et définir les modalités de signalement de début et de fin de </a:t>
            </a:r>
            <a:r>
              <a:rPr lang="fr-FR" sz="1100" dirty="0" smtClean="0"/>
              <a:t>récréation.</a:t>
            </a:r>
            <a:endParaRPr lang="fr-FR" sz="1100" dirty="0"/>
          </a:p>
          <a:p>
            <a:pPr algn="just"/>
            <a:endParaRPr lang="fr-FR" sz="1100" dirty="0"/>
          </a:p>
          <a:p>
            <a:pPr algn="just"/>
            <a:r>
              <a:rPr lang="fr-FR" sz="1100" dirty="0"/>
              <a:t>Proscrire les jeux de </a:t>
            </a:r>
            <a:r>
              <a:rPr lang="fr-FR" sz="1100" dirty="0" smtClean="0"/>
              <a:t>contact et </a:t>
            </a:r>
            <a:r>
              <a:rPr lang="fr-FR" sz="1100" dirty="0"/>
              <a:t>de ballon et tout ce qui implique des échanges d’objets, ainsi que les structures de jeux dont les surfaces de contact ne peuvent </a:t>
            </a:r>
            <a:r>
              <a:rPr lang="fr-FR" sz="1100" dirty="0" smtClean="0"/>
              <a:t>être désinfectées fréquemment.</a:t>
            </a:r>
          </a:p>
          <a:p>
            <a:pPr algn="just"/>
            <a:endParaRPr lang="fr-FR" sz="1100" dirty="0"/>
          </a:p>
          <a:p>
            <a:pPr algn="just"/>
            <a:r>
              <a:rPr lang="fr-FR" sz="1100" dirty="0" smtClean="0"/>
              <a:t>Pour les écoles maternelles et élémentaires, proposer </a:t>
            </a:r>
            <a:r>
              <a:rPr lang="fr-FR" sz="1100" dirty="0"/>
              <a:t>des jeux et activités qui permettent le respect des gestes barrières et la distanciation physique (privilégier des activités non dirigées limitant l'interaction entre les élèves</a:t>
            </a:r>
            <a:r>
              <a:rPr lang="fr-FR" sz="1100" dirty="0" smtClean="0"/>
              <a:t>).</a:t>
            </a:r>
          </a:p>
          <a:p>
            <a:pPr algn="just"/>
            <a:endParaRPr lang="fr-FR" sz="1100" dirty="0"/>
          </a:p>
          <a:p>
            <a:pPr algn="just"/>
            <a:r>
              <a:rPr lang="fr-FR" sz="1100" dirty="0" smtClean="0"/>
              <a:t>Pour les établissements secondaires, condamner </a:t>
            </a:r>
            <a:r>
              <a:rPr lang="fr-FR" sz="1100" dirty="0"/>
              <a:t>l'accès aux espaces collectifs intérieurs pour limiter le brassage entre les groupes d'élèves</a:t>
            </a:r>
          </a:p>
          <a:p>
            <a:pPr algn="just"/>
            <a:endParaRPr lang="fr-FR" sz="1100" dirty="0"/>
          </a:p>
          <a:p>
            <a:pPr algn="just"/>
            <a:r>
              <a:rPr lang="fr-FR" sz="1100" dirty="0" smtClean="0"/>
              <a:t>Se laver </a:t>
            </a:r>
            <a:r>
              <a:rPr lang="fr-FR" sz="1100" dirty="0"/>
              <a:t>l</a:t>
            </a:r>
            <a:r>
              <a:rPr lang="fr-FR" sz="1100" dirty="0" smtClean="0"/>
              <a:t>es </a:t>
            </a:r>
            <a:r>
              <a:rPr lang="fr-FR" sz="1100" dirty="0"/>
              <a:t>mains en début et fin de récréation (ou </a:t>
            </a:r>
            <a:r>
              <a:rPr lang="fr-FR" sz="1100" dirty="0" smtClean="0"/>
              <a:t>avec SHA).</a:t>
            </a:r>
            <a:r>
              <a:rPr lang="fr-FR" sz="1100" dirty="0"/>
              <a:t>  </a:t>
            </a:r>
          </a:p>
        </p:txBody>
      </p:sp>
      <p:sp>
        <p:nvSpPr>
          <p:cNvPr id="14"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3157791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Titre 5"/>
          <p:cNvSpPr>
            <a:spLocks noGrp="1"/>
          </p:cNvSpPr>
          <p:nvPr>
            <p:ph type="title"/>
          </p:nvPr>
        </p:nvSpPr>
        <p:spPr>
          <a:xfrm>
            <a:off x="110247"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h. Activités sportives et culturelles</a:t>
            </a: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1027" name="Picture 3" descr="C:\Users\ssoilmi\Documents\Protocole de réouverture des écoles et établissements scolaires\Vidéos protocoles\Photos\BOJ_MEN_DORLEAC200427_6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9992" y="1995686"/>
            <a:ext cx="4068239" cy="271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1"/>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tretch>
            <a:fillRect/>
          </a:stretch>
        </p:blipFill>
        <p:spPr>
          <a:xfrm>
            <a:off x="4309738" y="1805231"/>
            <a:ext cx="4474261" cy="2978269"/>
          </a:xfrm>
          <a:effectLst>
            <a:softEdge rad="12700"/>
          </a:effectLst>
        </p:spPr>
      </p:pic>
      <p:sp>
        <p:nvSpPr>
          <p:cNvPr id="6" name="Titre 5"/>
          <p:cNvSpPr>
            <a:spLocks noGrp="1"/>
          </p:cNvSpPr>
          <p:nvPr>
            <p:ph type="title"/>
          </p:nvPr>
        </p:nvSpPr>
        <p:spPr/>
        <p:txBody>
          <a:bodyPr/>
          <a:lstStyle/>
          <a:p>
            <a:pPr marL="0" indent="0">
              <a:buNone/>
            </a:pPr>
            <a:r>
              <a:rPr lang="fr-FR" sz="2550" dirty="0" smtClean="0">
                <a:solidFill>
                  <a:srgbClr val="E1000F"/>
                </a:solidFill>
              </a:rPr>
              <a:t>1. Le </a:t>
            </a:r>
            <a:r>
              <a:rPr lang="fr-FR" sz="2550" dirty="0">
                <a:solidFill>
                  <a:srgbClr val="E1000F"/>
                </a:solidFill>
              </a:rPr>
              <a:t>protocole</a:t>
            </a:r>
          </a:p>
        </p:txBody>
      </p:sp>
      <p:sp>
        <p:nvSpPr>
          <p:cNvPr id="5" name="Espace réservé du pied de page 4"/>
          <p:cNvSpPr>
            <a:spLocks noGrp="1"/>
          </p:cNvSpPr>
          <p:nvPr>
            <p:ph type="ftr" sz="quarter" idx="11"/>
          </p:nvPr>
        </p:nvSpPr>
        <p:spPr>
          <a:xfrm>
            <a:off x="359999" y="4783500"/>
            <a:ext cx="6532413" cy="360000"/>
          </a:xfrm>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80473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a:t>h</a:t>
            </a:r>
            <a:r>
              <a:rPr lang="fr-FR" dirty="0" smtClean="0"/>
              <a:t>. Les activités </a:t>
            </a:r>
            <a:r>
              <a:rPr lang="fr-FR" dirty="0"/>
              <a:t>sportives et culturelles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a:p>
        </p:txBody>
      </p:sp>
      <p:sp>
        <p:nvSpPr>
          <p:cNvPr id="13" name="Espace réservé du contenu 2"/>
          <p:cNvSpPr>
            <a:spLocks noGrp="1"/>
          </p:cNvSpPr>
          <p:nvPr>
            <p:ph idx="14"/>
          </p:nvPr>
        </p:nvSpPr>
        <p:spPr>
          <a:xfrm>
            <a:off x="442501" y="1301788"/>
            <a:ext cx="8424000" cy="3393224"/>
          </a:xfrm>
        </p:spPr>
        <p:txBody>
          <a:bodyPr/>
          <a:lstStyle/>
          <a:p>
            <a:endParaRPr lang="fr-FR" sz="1100" b="1" dirty="0" smtClean="0">
              <a:solidFill>
                <a:srgbClr val="000091"/>
              </a:solidFill>
            </a:endParaRPr>
          </a:p>
          <a:p>
            <a:r>
              <a:rPr lang="fr-FR" sz="1100" b="1" dirty="0" smtClean="0">
                <a:solidFill>
                  <a:srgbClr val="000091"/>
                </a:solidFill>
              </a:rPr>
              <a:t>ACTIVITES </a:t>
            </a:r>
            <a:r>
              <a:rPr lang="fr-FR" sz="1100" b="1" dirty="0">
                <a:solidFill>
                  <a:srgbClr val="000091"/>
                </a:solidFill>
              </a:rPr>
              <a:t>SPORTIVES</a:t>
            </a:r>
          </a:p>
          <a:p>
            <a:pPr lvl="2"/>
            <a:r>
              <a:rPr lang="fr-FR" sz="1100" dirty="0" smtClean="0"/>
              <a:t> Limiter la pratique à des activités de basse intensité si distanciation non possible. La distanciation à respecter est de 5m pour la marche rapide et de 10m pour la course à pied</a:t>
            </a:r>
          </a:p>
          <a:p>
            <a:pPr lvl="2"/>
            <a:r>
              <a:rPr lang="fr-FR" sz="1100" dirty="0" smtClean="0"/>
              <a:t> Proscrire </a:t>
            </a:r>
            <a:r>
              <a:rPr lang="fr-FR" sz="1100" dirty="0"/>
              <a:t>les jeux de </a:t>
            </a:r>
            <a:r>
              <a:rPr lang="fr-FR" sz="1100" dirty="0" smtClean="0"/>
              <a:t>ballons, les sport </a:t>
            </a:r>
            <a:r>
              <a:rPr lang="fr-FR" sz="1100" dirty="0"/>
              <a:t>de </a:t>
            </a:r>
            <a:r>
              <a:rPr lang="fr-FR" sz="1100" dirty="0" smtClean="0"/>
              <a:t>contacts</a:t>
            </a:r>
            <a:r>
              <a:rPr lang="fr-FR" sz="1100" dirty="0"/>
              <a:t> </a:t>
            </a:r>
            <a:r>
              <a:rPr lang="fr-FR" sz="1100" dirty="0" smtClean="0"/>
              <a:t>et les sports collectifs</a:t>
            </a:r>
            <a:endParaRPr lang="fr-FR" sz="1100" dirty="0"/>
          </a:p>
          <a:p>
            <a:pPr lvl="2"/>
            <a:r>
              <a:rPr lang="fr-FR" sz="1100" dirty="0" smtClean="0"/>
              <a:t> Proscrire </a:t>
            </a:r>
            <a:r>
              <a:rPr lang="fr-FR" sz="1100" dirty="0"/>
              <a:t>l'utilisation de matériel sportif pouvant être </a:t>
            </a:r>
            <a:r>
              <a:rPr lang="fr-FR" sz="1100" dirty="0" smtClean="0"/>
              <a:t>manipulé </a:t>
            </a:r>
            <a:r>
              <a:rPr lang="fr-FR" sz="1100" dirty="0"/>
              <a:t>par </a:t>
            </a:r>
            <a:r>
              <a:rPr lang="fr-FR" sz="1100" dirty="0" smtClean="0"/>
              <a:t>tous </a:t>
            </a:r>
            <a:r>
              <a:rPr lang="fr-FR" sz="1100" dirty="0"/>
              <a:t>ou assurer une désinfection régulière adaptée</a:t>
            </a:r>
            <a:r>
              <a:rPr lang="fr-FR" sz="1100" dirty="0" smtClean="0"/>
              <a:t>.</a:t>
            </a:r>
          </a:p>
          <a:p>
            <a:pPr marL="360000" lvl="2" indent="0">
              <a:buNone/>
            </a:pPr>
            <a:endParaRPr lang="fr-FR" sz="1100" dirty="0"/>
          </a:p>
          <a:p>
            <a:pPr marL="360000" lvl="2" indent="0">
              <a:buNone/>
            </a:pPr>
            <a:endParaRPr lang="fr-FR" sz="1100" dirty="0"/>
          </a:p>
          <a:p>
            <a:r>
              <a:rPr lang="fr-FR" sz="1100" b="1" dirty="0">
                <a:solidFill>
                  <a:srgbClr val="000091"/>
                </a:solidFill>
              </a:rPr>
              <a:t>ACTIVITES CULTURELLES ET MANUELLES :</a:t>
            </a:r>
          </a:p>
          <a:p>
            <a:r>
              <a:rPr lang="fr-FR" sz="1100" dirty="0"/>
              <a:t>Pour les élèves des écoles maternelles et élémentaires :</a:t>
            </a:r>
          </a:p>
          <a:p>
            <a:pPr lvl="2"/>
            <a:r>
              <a:rPr lang="fr-FR" sz="1100" dirty="0"/>
              <a:t>Privilégier le matériel individuel ;</a:t>
            </a:r>
          </a:p>
          <a:p>
            <a:pPr lvl="2"/>
            <a:r>
              <a:rPr lang="fr-FR" sz="1100" dirty="0"/>
              <a:t>Privilégier les découvertes et la culture au travers des moyens audio visuels (projection des visites de musées virtuels....) ;</a:t>
            </a:r>
          </a:p>
          <a:p>
            <a:pPr lvl="2"/>
            <a:r>
              <a:rPr lang="fr-FR" sz="1100" dirty="0"/>
              <a:t>Adapter le fonctionnement des bibliothèques collectives en régulant la manipulation des livres par les élèves ;</a:t>
            </a:r>
          </a:p>
          <a:p>
            <a:pPr lvl="2"/>
            <a:r>
              <a:rPr lang="fr-FR" sz="1100" dirty="0"/>
              <a:t>Privilégier les lectures par l'enseignant pour limiter les manipulations des livres.</a:t>
            </a:r>
          </a:p>
          <a:p>
            <a:pPr marL="360000" lvl="2" indent="0">
              <a:buNone/>
            </a:pPr>
            <a:endParaRPr lang="fr-FR" sz="1100" dirty="0"/>
          </a:p>
          <a:p>
            <a:pPr indent="-72000"/>
            <a:r>
              <a:rPr lang="fr-FR" sz="1100" dirty="0"/>
              <a:t>Pour les établissements secondaires, adapter le fonctionnement des salles informatiques et des CDI en mettant à disposition du gel hydro alcoolique à l'entrée et en libre-service. Assurer une désinfection régulière adaptée.</a:t>
            </a:r>
          </a:p>
          <a:p>
            <a:pPr marL="360000" lvl="2" indent="0">
              <a:buNone/>
            </a:pPr>
            <a:endParaRPr lang="fr-FR" sz="1100" dirty="0"/>
          </a:p>
        </p:txBody>
      </p:sp>
      <p:sp>
        <p:nvSpPr>
          <p:cNvPr id="14" name="Titre 5"/>
          <p:cNvSpPr>
            <a:spLocks noGrp="1"/>
          </p:cNvSpPr>
          <p:nvPr>
            <p:ph type="title"/>
          </p:nvPr>
        </p:nvSpPr>
        <p:spPr>
          <a:xfrm>
            <a:off x="359999" y="900000"/>
            <a:ext cx="8424000" cy="375606"/>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232240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65451" y="2268734"/>
            <a:ext cx="5218548" cy="251476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i. Enseignements spécifiques</a:t>
            </a:r>
            <a:r>
              <a:rPr lang="fr-FR" dirty="0" smtClean="0"/>
              <a:t/>
            </a:r>
            <a:br>
              <a:rPr lang="fr-FR" dirty="0" smtClean="0"/>
            </a:br>
            <a:r>
              <a:rPr lang="fr-FR" dirty="0"/>
              <a:t/>
            </a:r>
            <a:br>
              <a:rPr lang="fr-FR" dirty="0"/>
            </a:br>
            <a:r>
              <a:rPr lang="fr-FR" dirty="0" smtClean="0"/>
              <a:t/>
            </a:r>
            <a:br>
              <a:rPr lang="fr-FR" dirty="0" smtClean="0"/>
            </a:br>
            <a:endParaRPr lang="fr-FR" dirty="0"/>
          </a:p>
        </p:txBody>
      </p:sp>
      <p:pic>
        <p:nvPicPr>
          <p:cNvPr id="8" name="Espace réservé pour une 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3563888" y="2289233"/>
            <a:ext cx="5218548" cy="2514765"/>
          </a:xfrm>
          <a:prstGeom prst="rect">
            <a:avLst/>
          </a:prstGeom>
          <a:solidFill>
            <a:srgbClr val="E6E5F3"/>
          </a:solidFill>
          <a:effectLst>
            <a:softEdge rad="31750"/>
          </a:effectLst>
        </p:spPr>
      </p:pic>
    </p:spTree>
    <p:extLst>
      <p:ext uri="{BB962C8B-B14F-4D97-AF65-F5344CB8AC3E}">
        <p14:creationId xmlns:p14="http://schemas.microsoft.com/office/powerpoint/2010/main" val="220225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smtClean="0"/>
              <a:t>2. Fiche </a:t>
            </a:r>
            <a:r>
              <a:rPr lang="fr-FR" dirty="0"/>
              <a:t>thématique</a:t>
            </a:r>
          </a:p>
          <a:p>
            <a:pPr marL="0" lvl="1" indent="0">
              <a:buNone/>
            </a:pPr>
            <a:r>
              <a:rPr lang="fr-FR" dirty="0" smtClean="0"/>
              <a:t>i. Enseignements spécifiques</a:t>
            </a:r>
            <a:endParaRPr lang="fr-FR" dirty="0"/>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32</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49376" y="1620000"/>
            <a:ext cx="8424000" cy="2574000"/>
          </a:xfrm>
        </p:spPr>
        <p:txBody>
          <a:bodyPr/>
          <a:lstStyle/>
          <a:p>
            <a:pPr algn="just"/>
            <a:r>
              <a:rPr lang="fr-FR" sz="1100" dirty="0"/>
              <a:t>Avant la réouverture des établissements scolaires, une réflexion doit être menée afin d’organiser les enseignements spécifiques pour que le </a:t>
            </a:r>
            <a:r>
              <a:rPr lang="fr-FR" sz="1100" b="1" dirty="0"/>
              <a:t>maintien de la distanciation </a:t>
            </a:r>
            <a:r>
              <a:rPr lang="fr-FR" sz="1100" b="1" dirty="0" smtClean="0"/>
              <a:t>physique </a:t>
            </a:r>
            <a:r>
              <a:rPr lang="fr-FR" sz="1100" dirty="0"/>
              <a:t>et le </a:t>
            </a:r>
            <a:r>
              <a:rPr lang="fr-FR" sz="1100" b="1" dirty="0"/>
              <a:t>non-partage</a:t>
            </a:r>
            <a:r>
              <a:rPr lang="fr-FR" sz="1100" dirty="0"/>
              <a:t> des espaces de travail soient assurés</a:t>
            </a:r>
            <a:r>
              <a:rPr lang="fr-FR" sz="1100" dirty="0" smtClean="0"/>
              <a:t>.</a:t>
            </a:r>
          </a:p>
          <a:p>
            <a:pPr algn="just"/>
            <a:endParaRPr lang="fr-FR" sz="1100" dirty="0"/>
          </a:p>
          <a:p>
            <a:pPr marL="0" lvl="2" indent="0" algn="just">
              <a:spcBef>
                <a:spcPts val="0"/>
              </a:spcBef>
              <a:spcAft>
                <a:spcPts val="500"/>
              </a:spcAft>
              <a:buNone/>
            </a:pPr>
            <a:r>
              <a:rPr lang="fr-FR" sz="1100" dirty="0"/>
              <a:t>Dans la mesure du possible, limiter au strict nécessaire le recours au matériel pédagogique manipulé par plusieurs élèves.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Privilégier des démonstrations par l'enseignant ou à l’aide de vidéos.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Si du matériel pédagogique mutualisé doit être utilisé : </a:t>
            </a:r>
            <a:endParaRPr lang="fr-FR" sz="1100" dirty="0" smtClean="0"/>
          </a:p>
          <a:p>
            <a:pPr lvl="2" algn="just"/>
            <a:r>
              <a:rPr lang="fr-FR" sz="1100" dirty="0"/>
              <a:t>Organiser des activités individuelles pour éviter les échanges de </a:t>
            </a:r>
            <a:r>
              <a:rPr lang="fr-FR" sz="1100" dirty="0" smtClean="0"/>
              <a:t>matériel</a:t>
            </a:r>
            <a:r>
              <a:rPr lang="fr-FR" sz="1100" dirty="0"/>
              <a:t> </a:t>
            </a:r>
            <a:r>
              <a:rPr lang="fr-FR" sz="1100" dirty="0" smtClean="0"/>
              <a:t>;</a:t>
            </a:r>
          </a:p>
          <a:p>
            <a:pPr lvl="2" algn="just"/>
            <a:r>
              <a:rPr lang="fr-FR" sz="1100" dirty="0" smtClean="0"/>
              <a:t>S’assurer </a:t>
            </a:r>
            <a:r>
              <a:rPr lang="fr-FR" sz="1100" dirty="0"/>
              <a:t>que le matériel pédagogique est nettoyé et désinfecté après utilisation, si possible à l’aide d’une lingette </a:t>
            </a:r>
            <a:r>
              <a:rPr lang="fr-FR" sz="1100" dirty="0" smtClean="0"/>
              <a:t>désinfectante.</a:t>
            </a:r>
            <a:endParaRPr lang="fr-FR" sz="1100" dirty="0"/>
          </a:p>
        </p:txBody>
      </p:sp>
    </p:spTree>
    <p:extLst>
      <p:ext uri="{BB962C8B-B14F-4D97-AF65-F5344CB8AC3E}">
        <p14:creationId xmlns:p14="http://schemas.microsoft.com/office/powerpoint/2010/main" val="1131731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j. Internats</a:t>
            </a:r>
            <a:r>
              <a:rPr lang="fr-FR" dirty="0"/>
              <a:t/>
            </a:r>
            <a:br>
              <a:rPr lang="fr-FR" dirty="0"/>
            </a:br>
            <a:r>
              <a:rPr lang="fr-FR" dirty="0" smtClean="0"/>
              <a:t/>
            </a:r>
            <a:br>
              <a:rPr lang="fr-FR" dirty="0" smtClean="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7170" name="Picture 2" descr="C:\Users\ssoilmi\Documents\Protocole de réouverture des écoles et établissements scolaires\Vidéos protocoles\Photos\GEM070186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0" y="1923678"/>
            <a:ext cx="4240487" cy="283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36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a:t>2</a:t>
            </a:r>
            <a:r>
              <a:rPr lang="fr-FR" dirty="0" smtClean="0"/>
              <a:t>.Fiche </a:t>
            </a:r>
            <a:r>
              <a:rPr lang="fr-FR" dirty="0"/>
              <a:t>thématique</a:t>
            </a:r>
          </a:p>
          <a:p>
            <a:pPr marL="0" lvl="1" indent="0">
              <a:buNone/>
            </a:pPr>
            <a:r>
              <a:rPr lang="fr-FR" dirty="0"/>
              <a:t>j</a:t>
            </a:r>
            <a:r>
              <a:rPr lang="fr-FR" dirty="0" smtClean="0"/>
              <a:t>. Internats</a:t>
            </a:r>
            <a:endParaRPr lang="fr-FR" dirty="0"/>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34</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37819" y="1496482"/>
            <a:ext cx="8424000" cy="2574000"/>
          </a:xfrm>
        </p:spPr>
        <p:txBody>
          <a:bodyPr/>
          <a:lstStyle/>
          <a:p>
            <a:pPr algn="just"/>
            <a:r>
              <a:rPr lang="fr-FR" sz="1100" dirty="0" smtClean="0"/>
              <a:t>Pour les </a:t>
            </a:r>
            <a:r>
              <a:rPr lang="fr-FR" sz="1100" dirty="0"/>
              <a:t>élèves </a:t>
            </a:r>
            <a:r>
              <a:rPr lang="fr-FR" sz="1100" dirty="0" smtClean="0"/>
              <a:t>dont </a:t>
            </a:r>
            <a:r>
              <a:rPr lang="fr-FR" sz="1100" dirty="0"/>
              <a:t>le retour à domicile quotidien est </a:t>
            </a:r>
            <a:r>
              <a:rPr lang="fr-FR" sz="1100" dirty="0" smtClean="0"/>
              <a:t>impossible. Privilégier un fonctionnement par semaine.</a:t>
            </a:r>
          </a:p>
          <a:p>
            <a:pPr algn="just"/>
            <a:endParaRPr lang="fr-FR" sz="1100" dirty="0"/>
          </a:p>
          <a:p>
            <a:pPr marL="0" lvl="2" indent="0" algn="just">
              <a:spcBef>
                <a:spcPts val="0"/>
              </a:spcBef>
              <a:spcAft>
                <a:spcPts val="500"/>
              </a:spcAft>
              <a:buNone/>
            </a:pPr>
            <a:r>
              <a:rPr lang="fr-FR" sz="1100" dirty="0" smtClean="0"/>
              <a:t>Organiser le nettoyage de l’internat avant réouverture et quotidien ensuite.</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smtClean="0"/>
              <a:t>Organiser l’internat de manière à respecter la distanciation physique.</a:t>
            </a:r>
          </a:p>
          <a:p>
            <a:pPr marL="603450" lvl="2" indent="-171450" algn="just">
              <a:buFont typeface="Courier New" panose="02070309020205020404" pitchFamily="49" charset="0"/>
              <a:buChar char="o"/>
            </a:pPr>
            <a:r>
              <a:rPr lang="fr-FR" sz="1100" dirty="0" smtClean="0"/>
              <a:t>Répartir </a:t>
            </a:r>
            <a:r>
              <a:rPr lang="fr-FR" sz="1100" dirty="0"/>
              <a:t>les chambres en fonction des </a:t>
            </a:r>
            <a:r>
              <a:rPr lang="fr-FR" sz="1100" dirty="0" smtClean="0"/>
              <a:t>effectifs. </a:t>
            </a:r>
            <a:r>
              <a:rPr lang="fr-FR" sz="1100" dirty="0"/>
              <a:t>Attribuer des chambres individuelles ou, à défaut, entre élèves du même </a:t>
            </a:r>
            <a:r>
              <a:rPr lang="fr-FR" sz="1100" dirty="0" smtClean="0"/>
              <a:t>groupe.</a:t>
            </a:r>
          </a:p>
          <a:p>
            <a:pPr marL="603450" lvl="2" indent="-171450" algn="just">
              <a:buFont typeface="Courier New" panose="02070309020205020404" pitchFamily="49" charset="0"/>
              <a:buChar char="o"/>
            </a:pPr>
            <a:r>
              <a:rPr lang="fr-FR" sz="1100" dirty="0" smtClean="0"/>
              <a:t>Renforcer </a:t>
            </a:r>
            <a:r>
              <a:rPr lang="fr-FR" sz="1100" dirty="0"/>
              <a:t>la sensibilisation des </a:t>
            </a:r>
            <a:r>
              <a:rPr lang="fr-FR" sz="1100" dirty="0" smtClean="0"/>
              <a:t>élèves.</a:t>
            </a:r>
          </a:p>
          <a:p>
            <a:pPr marL="603450" lvl="2" indent="-171450" algn="just">
              <a:buFont typeface="Courier New" panose="02070309020205020404" pitchFamily="49" charset="0"/>
              <a:buChar char="o"/>
            </a:pPr>
            <a:r>
              <a:rPr lang="fr-FR" sz="1100" dirty="0" smtClean="0"/>
              <a:t>Veiller </a:t>
            </a:r>
            <a:r>
              <a:rPr lang="fr-FR" sz="1100" dirty="0"/>
              <a:t>au bon équipement des sanitaires notamment en savon liquide et le cas échant fournir aux élèves des solutions </a:t>
            </a:r>
            <a:r>
              <a:rPr lang="fr-FR" sz="1100" dirty="0" err="1"/>
              <a:t>hydroalcooliques</a:t>
            </a:r>
            <a:r>
              <a:rPr lang="fr-FR" sz="1100" dirty="0"/>
              <a:t> en quantité suffisante.</a:t>
            </a:r>
          </a:p>
          <a:p>
            <a:pPr marL="603450" lvl="2" indent="-171450" algn="just">
              <a:buFont typeface="Courier New" panose="02070309020205020404" pitchFamily="49" charset="0"/>
              <a:buChar char="o"/>
            </a:pPr>
            <a:r>
              <a:rPr lang="fr-FR" sz="1100" dirty="0"/>
              <a:t>Limiter les déplacements dans l’internat.</a:t>
            </a:r>
          </a:p>
          <a:p>
            <a:pPr marL="603450" lvl="2" indent="-171450" algn="just">
              <a:buFont typeface="Courier New" panose="02070309020205020404" pitchFamily="49" charset="0"/>
              <a:buChar char="o"/>
            </a:pPr>
            <a:r>
              <a:rPr lang="fr-FR" sz="1100" dirty="0"/>
              <a:t>Neutraliser le mobilier et matériel non </a:t>
            </a:r>
            <a:r>
              <a:rPr lang="fr-FR" sz="1100" dirty="0" smtClean="0"/>
              <a:t>nécessaires.</a:t>
            </a:r>
          </a:p>
          <a:p>
            <a:pPr marL="603450" lvl="2" indent="-171450" algn="just">
              <a:buFont typeface="Courier New" panose="02070309020205020404" pitchFamily="49" charset="0"/>
              <a:buChar char="o"/>
            </a:pPr>
            <a:endParaRPr lang="fr-FR" sz="1100" dirty="0"/>
          </a:p>
          <a:p>
            <a:pPr marL="0" lvl="2" indent="0" algn="just">
              <a:spcBef>
                <a:spcPts val="0"/>
              </a:spcBef>
              <a:spcAft>
                <a:spcPts val="500"/>
              </a:spcAft>
              <a:buNone/>
            </a:pPr>
            <a:r>
              <a:rPr lang="fr-FR" sz="1100" dirty="0" smtClean="0"/>
              <a:t>Aérer et ventiler régulièrement les locaux.</a:t>
            </a:r>
            <a:endParaRPr lang="fr-FR" sz="1100" dirty="0"/>
          </a:p>
          <a:p>
            <a:pPr marL="0" lvl="2" indent="0" algn="just">
              <a:spcBef>
                <a:spcPts val="0"/>
              </a:spcBef>
              <a:spcAft>
                <a:spcPts val="500"/>
              </a:spcAft>
              <a:buNone/>
            </a:pPr>
            <a:endParaRPr lang="fr-FR" sz="1100" dirty="0"/>
          </a:p>
        </p:txBody>
      </p:sp>
    </p:spTree>
    <p:extLst>
      <p:ext uri="{BB962C8B-B14F-4D97-AF65-F5344CB8AC3E}">
        <p14:creationId xmlns:p14="http://schemas.microsoft.com/office/powerpoint/2010/main" val="1366285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k. Personnels</a:t>
            </a:r>
            <a:r>
              <a:rPr lang="fr-FR" dirty="0"/>
              <a:t/>
            </a:r>
            <a:br>
              <a:rPr lang="fr-FR" dirty="0"/>
            </a:br>
            <a:r>
              <a:rPr lang="fr-FR" dirty="0" smtClean="0"/>
              <a:t/>
            </a:r>
            <a:br>
              <a:rPr lang="fr-FR" dirty="0" smtClean="0"/>
            </a:br>
            <a:r>
              <a:rPr lang="fr-FR" dirty="0"/>
              <a:t/>
            </a: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2052" name="Picture 4" descr="C:\Users\ssoilmi\Documents\Protocole de réouverture des écoles et établissements scolaires\Vidéos protocoles\Photos\BOJ_MEN_Belliard200427_45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51920" y="1491630"/>
            <a:ext cx="4855105" cy="324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76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9449" y="606146"/>
            <a:ext cx="6258384" cy="596482"/>
          </a:xfrm>
        </p:spPr>
        <p:txBody>
          <a:bodyPr vert="horz" lIns="0" tIns="0" rIns="0" bIns="0" rtlCol="0" anchor="t" anchorCtr="0">
            <a:noAutofit/>
          </a:bodyPr>
          <a:lstStyle/>
          <a:p>
            <a:pPr marL="0" indent="0">
              <a:buNone/>
            </a:pPr>
            <a:r>
              <a:rPr lang="fr-FR" dirty="0"/>
              <a:t>2</a:t>
            </a:r>
            <a:r>
              <a:rPr lang="fr-FR" dirty="0" smtClean="0"/>
              <a:t>. Fiche </a:t>
            </a:r>
            <a:r>
              <a:rPr lang="fr-FR" dirty="0"/>
              <a:t>thématique</a:t>
            </a:r>
          </a:p>
          <a:p>
            <a:pPr marL="0" lvl="1" indent="0">
              <a:buNone/>
            </a:pPr>
            <a:r>
              <a:rPr lang="fr-FR" dirty="0"/>
              <a:t>j</a:t>
            </a:r>
            <a:r>
              <a:rPr lang="fr-FR" dirty="0" smtClean="0"/>
              <a:t>. Gestion </a:t>
            </a:r>
            <a:r>
              <a:rPr lang="fr-FR" dirty="0"/>
              <a:t>des effectifs globaux</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36</a:t>
            </a:fld>
            <a:endParaRPr lang="fr-FR"/>
          </a:p>
        </p:txBody>
      </p:sp>
      <p:sp>
        <p:nvSpPr>
          <p:cNvPr id="9" name="Titre 5"/>
          <p:cNvSpPr txBox="1">
            <a:spLocks/>
          </p:cNvSpPr>
          <p:nvPr/>
        </p:nvSpPr>
        <p:spPr bwMode="gray">
          <a:xfrm>
            <a:off x="359998" y="1029378"/>
            <a:ext cx="878400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59998" y="1389378"/>
            <a:ext cx="8424000" cy="3126588"/>
          </a:xfrm>
        </p:spPr>
        <p:txBody>
          <a:bodyPr/>
          <a:lstStyle/>
          <a:p>
            <a:endParaRPr lang="fr-FR" sz="1100" dirty="0" smtClean="0"/>
          </a:p>
          <a:p>
            <a:r>
              <a:rPr lang="fr-FR" sz="1100" dirty="0" smtClean="0"/>
              <a:t>Maintenir </a:t>
            </a:r>
            <a:r>
              <a:rPr lang="fr-FR" sz="1100" dirty="0"/>
              <a:t>la distanciation </a:t>
            </a:r>
            <a:r>
              <a:rPr lang="fr-FR" sz="1100" dirty="0" smtClean="0"/>
              <a:t>physique dans les espaces de travail.</a:t>
            </a:r>
          </a:p>
          <a:p>
            <a:endParaRPr lang="fr-FR" sz="1100" dirty="0" smtClean="0"/>
          </a:p>
          <a:p>
            <a:r>
              <a:rPr lang="fr-FR" sz="1100" dirty="0" smtClean="0"/>
              <a:t>Assurer le </a:t>
            </a:r>
            <a:r>
              <a:rPr lang="fr-FR" sz="1100" dirty="0"/>
              <a:t>nettoyage et la désinfection des </a:t>
            </a:r>
            <a:r>
              <a:rPr lang="fr-FR" sz="1100" dirty="0" smtClean="0"/>
              <a:t>espaces de travail.</a:t>
            </a:r>
          </a:p>
          <a:p>
            <a:endParaRPr lang="fr-FR" sz="1100" dirty="0"/>
          </a:p>
          <a:p>
            <a:r>
              <a:rPr lang="fr-FR" sz="1100" dirty="0" smtClean="0"/>
              <a:t>Port du masque par le personnel </a:t>
            </a:r>
            <a:r>
              <a:rPr lang="fr-FR" sz="1100" dirty="0" smtClean="0"/>
              <a:t>en présence des élèves et lorsque </a:t>
            </a:r>
            <a:r>
              <a:rPr lang="fr-FR" sz="1100" dirty="0" smtClean="0"/>
              <a:t>le </a:t>
            </a:r>
            <a:r>
              <a:rPr lang="fr-FR" sz="1100" dirty="0"/>
              <a:t>respect des règles de distanciation n’est pas garanti</a:t>
            </a:r>
            <a:r>
              <a:rPr lang="fr-FR" sz="1100" dirty="0" smtClean="0"/>
              <a:t>.</a:t>
            </a:r>
            <a:endParaRPr lang="fr-FR" sz="1100" dirty="0" smtClean="0"/>
          </a:p>
          <a:p>
            <a:endParaRPr lang="fr-FR" sz="1100" dirty="0"/>
          </a:p>
          <a:p>
            <a:r>
              <a:rPr lang="fr-FR" sz="1100" dirty="0" smtClean="0"/>
              <a:t>Informer</a:t>
            </a:r>
            <a:r>
              <a:rPr lang="fr-FR" sz="1100" dirty="0"/>
              <a:t>, Communiquer et </a:t>
            </a:r>
            <a:r>
              <a:rPr lang="fr-FR" sz="1100" dirty="0" smtClean="0"/>
              <a:t>Former</a:t>
            </a:r>
          </a:p>
          <a:p>
            <a:pPr lvl="2"/>
            <a:r>
              <a:rPr lang="fr-FR" sz="1100" dirty="0" smtClean="0"/>
              <a:t>Réunion le jour de la rentrée pour </a:t>
            </a:r>
            <a:r>
              <a:rPr lang="fr-FR" sz="1100" dirty="0"/>
              <a:t>expliquer les différentes mesures de prévention à mettre en œuvre et ce qu’il conviendra de dire aux élèves. Dans la mesure du possible, mobiliser les </a:t>
            </a:r>
            <a:r>
              <a:rPr lang="fr-FR" sz="1100" dirty="0" smtClean="0"/>
              <a:t>personnels de santé de </a:t>
            </a:r>
            <a:r>
              <a:rPr lang="fr-FR" sz="1100" dirty="0"/>
              <a:t>l’éducation nationale</a:t>
            </a:r>
            <a:r>
              <a:rPr lang="fr-FR" sz="1100" dirty="0" smtClean="0"/>
              <a:t>.</a:t>
            </a:r>
            <a:endParaRPr lang="fr-FR" sz="1100" dirty="0"/>
          </a:p>
          <a:p>
            <a:endParaRPr lang="fr-FR" sz="1100" dirty="0" smtClean="0"/>
          </a:p>
          <a:p>
            <a:r>
              <a:rPr lang="fr-FR" sz="1100" dirty="0"/>
              <a:t>Accueil/Vie scolaire</a:t>
            </a:r>
          </a:p>
          <a:p>
            <a:pPr lvl="2"/>
            <a:r>
              <a:rPr lang="fr-FR" sz="1100" dirty="0" smtClean="0"/>
              <a:t>Privilégier </a:t>
            </a:r>
            <a:r>
              <a:rPr lang="fr-FR" sz="1100" dirty="0"/>
              <a:t>l’accueil des familles en extérieur ou espace ouvert en faisant respecter la distanciation physique (plus d’un mètre entre les personnes).</a:t>
            </a:r>
          </a:p>
          <a:p>
            <a:pPr lvl="2"/>
            <a:r>
              <a:rPr lang="fr-FR" sz="1100" dirty="0"/>
              <a:t>Privilégier la communication à distance.</a:t>
            </a:r>
          </a:p>
          <a:p>
            <a:endParaRPr lang="fr-FR" sz="1100" dirty="0"/>
          </a:p>
        </p:txBody>
      </p:sp>
    </p:spTree>
    <p:extLst>
      <p:ext uri="{BB962C8B-B14F-4D97-AF65-F5344CB8AC3E}">
        <p14:creationId xmlns:p14="http://schemas.microsoft.com/office/powerpoint/2010/main" val="3378152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699542"/>
            <a:ext cx="8352928" cy="4046400"/>
          </a:xfrm>
          <a:noFill/>
          <a:ln w="10160">
            <a:noFill/>
          </a:ln>
        </p:spPr>
        <p:txBody>
          <a:bodyPr vert="horz" lIns="0" tIns="0" rIns="0" bIns="360000" rtlCol="0" anchor="ctr" anchorCtr="0">
            <a:noAutofit/>
          </a:bodyPr>
          <a:lstStyle/>
          <a:p>
            <a:pPr marL="0" indent="0">
              <a:buNone/>
            </a:pPr>
            <a:r>
              <a:rPr lang="fr-FR" sz="2550" dirty="0">
                <a:solidFill>
                  <a:srgbClr val="E1000F"/>
                </a:solidFill>
              </a:rPr>
              <a:t>3</a:t>
            </a:r>
            <a:r>
              <a:rPr lang="fr-FR" sz="2550" dirty="0" smtClean="0">
                <a:solidFill>
                  <a:srgbClr val="E1000F"/>
                </a:solidFill>
              </a:rPr>
              <a:t>. </a:t>
            </a:r>
            <a:r>
              <a:rPr lang="fr-FR" sz="2550" dirty="0">
                <a:solidFill>
                  <a:srgbClr val="E1000F"/>
                </a:solidFill>
              </a:rPr>
              <a:t>PROCEDURE DE </a:t>
            </a:r>
            <a:br>
              <a:rPr lang="fr-FR" sz="2550" dirty="0">
                <a:solidFill>
                  <a:srgbClr val="E1000F"/>
                </a:solidFill>
              </a:rPr>
            </a:br>
            <a:r>
              <a:rPr lang="fr-FR" sz="2550" dirty="0">
                <a:solidFill>
                  <a:srgbClr val="E1000F"/>
                </a:solidFill>
              </a:rPr>
              <a:t>GESTION D’UN CAS </a:t>
            </a:r>
            <a:br>
              <a:rPr lang="fr-FR" sz="2550" dirty="0">
                <a:solidFill>
                  <a:srgbClr val="E1000F"/>
                </a:solidFill>
              </a:rPr>
            </a:br>
            <a:r>
              <a:rPr lang="fr-FR" sz="2550" dirty="0" smtClean="0">
                <a:solidFill>
                  <a:srgbClr val="E1000F"/>
                </a:solidFill>
              </a:rPr>
              <a:t>COVID-19</a:t>
            </a:r>
            <a:endParaRPr lang="fr-FR" sz="2550" dirty="0">
              <a:solidFill>
                <a:srgbClr val="E1000F"/>
              </a:solidFill>
            </a:endParaRP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37</a:t>
            </a:fld>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pic>
        <p:nvPicPr>
          <p:cNvPr id="8195" name="Picture 3" descr="C:\Users\ssoilmi\Documents\Protocole de réouverture des écoles et établissements scolaires\Vidéos protocoles\Photos\BOJ_MEN_Belliard200427_095.jpg"/>
          <p:cNvPicPr>
            <a:picLocks noGrp="1" noChangeAspect="1" noChangeArrowheads="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bwMode="auto">
          <a:xfrm>
            <a:off x="3779912" y="2332046"/>
            <a:ext cx="4980276" cy="23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72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38</a:t>
            </a:fld>
            <a:endParaRPr lang="fr-FR" dirty="0"/>
          </a:p>
        </p:txBody>
      </p:sp>
      <p:sp>
        <p:nvSpPr>
          <p:cNvPr id="8"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smtClean="0"/>
              <a:t>3. Procédure </a:t>
            </a:r>
            <a:r>
              <a:rPr lang="fr-FR" dirty="0"/>
              <a:t>de gestion d’un cas Covid-19</a:t>
            </a:r>
          </a:p>
        </p:txBody>
      </p:sp>
      <p:sp>
        <p:nvSpPr>
          <p:cNvPr id="10" name="Espace réservé du contenu 2"/>
          <p:cNvSpPr>
            <a:spLocks noGrp="1"/>
          </p:cNvSpPr>
          <p:nvPr>
            <p:ph idx="14"/>
          </p:nvPr>
        </p:nvSpPr>
        <p:spPr>
          <a:xfrm>
            <a:off x="359999" y="1312755"/>
            <a:ext cx="8424000" cy="2305516"/>
          </a:xfrm>
        </p:spPr>
        <p:txBody>
          <a:bodyPr/>
          <a:lstStyle/>
          <a:p>
            <a:pPr algn="just"/>
            <a:r>
              <a:rPr lang="fr-FR" sz="1100" i="1" dirty="0"/>
              <a:t>Avant la réouverture des établissements scolaires, la procédure de gestion d'un cas suspect sera communiquée aux parents </a:t>
            </a:r>
            <a:r>
              <a:rPr lang="fr-FR" sz="1100" i="1" dirty="0" smtClean="0"/>
              <a:t>d'élèves </a:t>
            </a:r>
            <a:r>
              <a:rPr lang="fr-FR" sz="1100" i="1" dirty="0"/>
              <a:t>et </a:t>
            </a:r>
            <a:r>
              <a:rPr lang="fr-FR" sz="1100" i="1" dirty="0" smtClean="0"/>
              <a:t>au personnel.</a:t>
            </a:r>
            <a:endParaRPr lang="fr-FR" sz="1100" dirty="0" smtClean="0"/>
          </a:p>
          <a:p>
            <a:pPr algn="just"/>
            <a:r>
              <a:rPr lang="fr-FR" sz="1100" b="1" dirty="0" smtClean="0"/>
              <a:t>Symptômes évocateurs : </a:t>
            </a:r>
            <a:r>
              <a:rPr lang="fr-FR" sz="1100" dirty="0" smtClean="0"/>
              <a:t>toux</a:t>
            </a:r>
            <a:r>
              <a:rPr lang="fr-FR" sz="1100" dirty="0"/>
              <a:t>, éternuement, essoufflement, mal de gorge, fatigue, troubles digestifs, sensation de </a:t>
            </a:r>
            <a:r>
              <a:rPr lang="fr-FR" sz="1100" dirty="0" smtClean="0"/>
              <a:t>fièvre).</a:t>
            </a:r>
          </a:p>
          <a:p>
            <a:pPr algn="just"/>
            <a:endParaRPr lang="fr-FR" sz="1100" dirty="0"/>
          </a:p>
          <a:p>
            <a:pPr lvl="2" algn="just"/>
            <a:r>
              <a:rPr lang="fr-FR" sz="1100" dirty="0" smtClean="0"/>
              <a:t>La </a:t>
            </a:r>
            <a:r>
              <a:rPr lang="fr-FR" sz="1100" dirty="0"/>
              <a:t>personne est immédiatement isolée avec un masque à l’infirmerie ou dans une pièce dédiée permettant sa surveillance dans l’attente de son retour à domicile ou de sa prise en charge médicale. Les gestes barrière sont impérativement respectés</a:t>
            </a:r>
            <a:r>
              <a:rPr lang="fr-FR" sz="1100" dirty="0" smtClean="0"/>
              <a:t>.</a:t>
            </a:r>
          </a:p>
          <a:p>
            <a:pPr lvl="2" algn="just"/>
            <a:endParaRPr lang="fr-FR" sz="1100" dirty="0" smtClean="0"/>
          </a:p>
          <a:p>
            <a:pPr marL="360000" lvl="2" indent="0" algn="just">
              <a:buNone/>
            </a:pPr>
            <a:endParaRPr lang="fr-FR" sz="1100" dirty="0"/>
          </a:p>
          <a:p>
            <a:pPr lvl="2" algn="just"/>
            <a:r>
              <a:rPr lang="fr-FR" sz="1100" dirty="0" smtClean="0"/>
              <a:t>La </a:t>
            </a:r>
            <a:r>
              <a:rPr lang="fr-FR" sz="1100" dirty="0"/>
              <a:t>personne consulte son médecin traitant qui décidera de l’opportunité et </a:t>
            </a:r>
            <a:r>
              <a:rPr lang="fr-FR" sz="1100" dirty="0" smtClean="0"/>
              <a:t>les </a:t>
            </a:r>
            <a:r>
              <a:rPr lang="fr-FR" sz="1100" dirty="0"/>
              <a:t>éventuelles modalités de dépistage. </a:t>
            </a:r>
            <a:endParaRPr lang="fr-FR" sz="1100" dirty="0" smtClean="0"/>
          </a:p>
          <a:p>
            <a:pPr lvl="2" algn="just"/>
            <a:endParaRPr lang="fr-FR" sz="1100" dirty="0" smtClean="0"/>
          </a:p>
          <a:p>
            <a:pPr lvl="2" algn="just"/>
            <a:endParaRPr lang="fr-FR" sz="1100" dirty="0"/>
          </a:p>
          <a:p>
            <a:pPr lvl="2" algn="just"/>
            <a:r>
              <a:rPr lang="fr-FR" sz="1100" dirty="0" smtClean="0"/>
              <a:t>Les </a:t>
            </a:r>
            <a:r>
              <a:rPr lang="fr-FR" sz="1100" dirty="0"/>
              <a:t>locaux occupés par la personne font l’objet d’un nettoyage approfondi</a:t>
            </a:r>
            <a:r>
              <a:rPr lang="fr-FR" sz="1100" dirty="0" smtClean="0"/>
              <a:t>.</a:t>
            </a:r>
          </a:p>
          <a:p>
            <a:pPr lvl="2" algn="just"/>
            <a:endParaRPr lang="fr-FR" sz="1100" dirty="0" smtClean="0"/>
          </a:p>
          <a:p>
            <a:pPr lvl="2" algn="just"/>
            <a:endParaRPr lang="fr-FR" sz="1100" dirty="0"/>
          </a:p>
          <a:p>
            <a:pPr lvl="2" algn="just"/>
            <a:r>
              <a:rPr lang="fr-FR" sz="1100" dirty="0" smtClean="0"/>
              <a:t>Poursuite </a:t>
            </a:r>
            <a:r>
              <a:rPr lang="fr-FR" sz="1100" dirty="0"/>
              <a:t>stricte des gestes </a:t>
            </a:r>
            <a:r>
              <a:rPr lang="fr-FR" sz="1100" dirty="0" smtClean="0"/>
              <a:t>barrière.</a:t>
            </a:r>
          </a:p>
          <a:p>
            <a:pPr marL="0" lvl="2" indent="0" algn="just">
              <a:buNone/>
            </a:pPr>
            <a:endParaRPr lang="fr-FR" sz="1100" dirty="0" smtClean="0"/>
          </a:p>
          <a:p>
            <a:pPr marL="0" lvl="2" indent="0" algn="just">
              <a:buNone/>
            </a:pPr>
            <a:r>
              <a:rPr lang="fr-FR" sz="1100" i="1" dirty="0" smtClean="0"/>
              <a:t>La </a:t>
            </a:r>
            <a:r>
              <a:rPr lang="fr-FR" sz="1100" i="1" dirty="0"/>
              <a:t>personne ne pourra revenir à l’école ou dans l’établissement qu’après un avis médical. </a:t>
            </a:r>
          </a:p>
        </p:txBody>
      </p:sp>
      <p:sp>
        <p:nvSpPr>
          <p:cNvPr id="13"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a:t>
            </a:r>
            <a:r>
              <a:rPr lang="fr-FR" dirty="0" smtClean="0">
                <a:solidFill>
                  <a:srgbClr val="E1000F"/>
                </a:solidFill>
              </a:rPr>
              <a:t>D’UN </a:t>
            </a:r>
            <a:r>
              <a:rPr lang="fr-FR" dirty="0">
                <a:solidFill>
                  <a:srgbClr val="E1000F"/>
                </a:solidFill>
              </a:rPr>
              <a:t>CAS SUSPECT</a:t>
            </a:r>
          </a:p>
        </p:txBody>
      </p:sp>
    </p:spTree>
    <p:extLst>
      <p:ext uri="{BB962C8B-B14F-4D97-AF65-F5344CB8AC3E}">
        <p14:creationId xmlns:p14="http://schemas.microsoft.com/office/powerpoint/2010/main" val="137036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39</a:t>
            </a:fld>
            <a:endParaRPr lang="fr-FR" dirty="0"/>
          </a:p>
        </p:txBody>
      </p:sp>
      <p:sp>
        <p:nvSpPr>
          <p:cNvPr id="7"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a:t>
            </a:r>
            <a:r>
              <a:rPr lang="fr-FR" dirty="0" smtClean="0">
                <a:solidFill>
                  <a:srgbClr val="E1000F"/>
                </a:solidFill>
              </a:rPr>
              <a:t>D’UN </a:t>
            </a:r>
            <a:r>
              <a:rPr lang="fr-FR" dirty="0">
                <a:solidFill>
                  <a:srgbClr val="E1000F"/>
                </a:solidFill>
              </a:rPr>
              <a:t>CAS </a:t>
            </a:r>
            <a:r>
              <a:rPr lang="fr-FR" dirty="0" smtClean="0">
                <a:solidFill>
                  <a:srgbClr val="E1000F"/>
                </a:solidFill>
              </a:rPr>
              <a:t>POSITIF</a:t>
            </a:r>
            <a:endParaRPr lang="fr-FR" dirty="0">
              <a:solidFill>
                <a:srgbClr val="E1000F"/>
              </a:solidFill>
            </a:endParaRPr>
          </a:p>
        </p:txBody>
      </p:sp>
      <p:sp>
        <p:nvSpPr>
          <p:cNvPr id="9"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smtClean="0"/>
              <a:t>3. </a:t>
            </a:r>
            <a:r>
              <a:rPr lang="fr-FR" dirty="0"/>
              <a:t>Procédure de gestion d’un cas Covid-19</a:t>
            </a:r>
          </a:p>
        </p:txBody>
      </p:sp>
      <p:sp>
        <p:nvSpPr>
          <p:cNvPr id="13" name="Espace réservé du contenu 2"/>
          <p:cNvSpPr>
            <a:spLocks noGrp="1"/>
          </p:cNvSpPr>
          <p:nvPr>
            <p:ph idx="14"/>
          </p:nvPr>
        </p:nvSpPr>
        <p:spPr>
          <a:xfrm>
            <a:off x="421876" y="1496482"/>
            <a:ext cx="8547754" cy="3229384"/>
          </a:xfrm>
        </p:spPr>
        <p:txBody>
          <a:bodyPr/>
          <a:lstStyle/>
          <a:p>
            <a:pPr algn="just"/>
            <a:endParaRPr lang="fr-FR" sz="1100" dirty="0" smtClean="0"/>
          </a:p>
          <a:p>
            <a:pPr algn="just"/>
            <a:r>
              <a:rPr lang="fr-FR" sz="1100" b="1" dirty="0"/>
              <a:t>En cas de test positif</a:t>
            </a:r>
            <a:r>
              <a:rPr lang="fr-FR" sz="1100" dirty="0"/>
              <a:t> </a:t>
            </a:r>
            <a:r>
              <a:rPr lang="fr-FR" sz="1100" dirty="0" smtClean="0"/>
              <a:t>:</a:t>
            </a:r>
          </a:p>
          <a:p>
            <a:pPr algn="just"/>
            <a:endParaRPr lang="fr-FR" sz="1100" dirty="0"/>
          </a:p>
          <a:p>
            <a:pPr marL="171450" lvl="0" indent="-171450" algn="just">
              <a:buFont typeface="Arial" panose="020B0604020202020204" pitchFamily="34" charset="0"/>
              <a:buChar char="•"/>
            </a:pPr>
            <a:r>
              <a:rPr lang="fr-FR" sz="1100" dirty="0"/>
              <a:t>Les services académiques sont </a:t>
            </a:r>
            <a:r>
              <a:rPr lang="fr-FR" sz="1100" dirty="0" smtClean="0"/>
              <a:t>immédiatement informés </a:t>
            </a:r>
            <a:r>
              <a:rPr lang="fr-FR" sz="1100" dirty="0"/>
              <a:t>et se rapprochent sans délai des autorités </a:t>
            </a:r>
            <a:r>
              <a:rPr lang="fr-FR" sz="1100" dirty="0" smtClean="0"/>
              <a:t>sanitaires </a:t>
            </a:r>
            <a:r>
              <a:rPr lang="fr-FR" sz="1100" dirty="0"/>
              <a:t>et de la collectivité de rattachement. </a:t>
            </a:r>
          </a:p>
          <a:p>
            <a:pPr algn="just"/>
            <a:r>
              <a:rPr lang="fr-FR" sz="1100" dirty="0"/>
              <a:t> </a:t>
            </a:r>
          </a:p>
          <a:p>
            <a:pPr marL="171450" lvl="0" indent="-171450" algn="just">
              <a:buFont typeface="Arial" panose="020B0604020202020204" pitchFamily="34" charset="0"/>
              <a:buChar char="•"/>
            </a:pPr>
            <a:r>
              <a:rPr lang="fr-FR" sz="1100" dirty="0"/>
              <a:t>Les modalités d’identification et de dépistage des cas contacts ainsi que les modalités d’éviction sont définies par les autorités sanitaires en lien avec les autorités académiques. Des décisions de quatorzaine, de fermeture de classe, de niveau ou d’école pourront être prises par ces dernières.</a:t>
            </a:r>
          </a:p>
          <a:p>
            <a:pPr algn="just"/>
            <a:r>
              <a:rPr lang="fr-FR" sz="1100" dirty="0"/>
              <a:t> </a:t>
            </a:r>
          </a:p>
          <a:p>
            <a:pPr marL="171450" lvl="0" indent="-171450" algn="just">
              <a:buFont typeface="Arial" panose="020B0604020202020204" pitchFamily="34" charset="0"/>
              <a:buChar char="•"/>
            </a:pPr>
            <a:r>
              <a:rPr lang="fr-FR" sz="1100" dirty="0"/>
              <a:t>Les locaux occupés et objets potentiellement touchés par la personne dans les 48h qui précédent son isolement font l’objet d’un nettoyage approfondi minutieux.</a:t>
            </a:r>
          </a:p>
          <a:p>
            <a:pPr algn="just"/>
            <a:r>
              <a:rPr lang="fr-FR" sz="1100" dirty="0"/>
              <a:t> </a:t>
            </a:r>
          </a:p>
          <a:p>
            <a:pPr marL="171450" lvl="0" indent="-171450" algn="just">
              <a:buFont typeface="Arial" panose="020B0604020202020204" pitchFamily="34" charset="0"/>
              <a:buChar char="•"/>
            </a:pPr>
            <a:r>
              <a:rPr lang="fr-FR" sz="1100" dirty="0"/>
              <a:t>Les personnels et les parents des élèves ayant pu rentrer en contact avec la personne malade sont informés.</a:t>
            </a:r>
          </a:p>
          <a:p>
            <a:pPr algn="just"/>
            <a:endParaRPr lang="fr-FR" sz="1100" dirty="0"/>
          </a:p>
          <a:p>
            <a:pPr lvl="2" algn="just"/>
            <a:endParaRPr lang="fr-FR" sz="1100" dirty="0"/>
          </a:p>
        </p:txBody>
      </p:sp>
    </p:spTree>
    <p:extLst>
      <p:ext uri="{BB962C8B-B14F-4D97-AF65-F5344CB8AC3E}">
        <p14:creationId xmlns:p14="http://schemas.microsoft.com/office/powerpoint/2010/main" val="173459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smtClean="0"/>
              <a:t>1. Le protocole</a:t>
            </a:r>
            <a:endParaRPr lang="fr-FR" dirty="0"/>
          </a:p>
          <a:p>
            <a:pPr marL="0" lvl="1" indent="0">
              <a:buNone/>
            </a:pPr>
            <a:r>
              <a:rPr lang="fr-FR" dirty="0" smtClean="0"/>
              <a:t>a. Le contexte</a:t>
            </a:r>
            <a:endParaRPr lang="fr-FR" dirty="0"/>
          </a:p>
          <a:p>
            <a:pPr marL="0" indent="0">
              <a:buNone/>
            </a:pPr>
            <a:r>
              <a:rPr lang="fr-FR" sz="1400" dirty="0">
                <a:solidFill>
                  <a:srgbClr val="C00000"/>
                </a:solidFill>
              </a:rPr>
              <a:t>	</a:t>
            </a:r>
            <a:endParaRPr lang="fr-FR" sz="1400" b="0" dirty="0">
              <a:solidFill>
                <a:srgbClr val="C00000"/>
              </a:solidFill>
            </a:endParaRPr>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Stratégie de </a:t>
            </a:r>
            <a:r>
              <a:rPr lang="fr-FR" dirty="0" err="1">
                <a:solidFill>
                  <a:srgbClr val="E1000F"/>
                </a:solidFill>
              </a:rPr>
              <a:t>déconfinement</a:t>
            </a:r>
            <a:r>
              <a:rPr lang="fr-FR" dirty="0">
                <a:solidFill>
                  <a:srgbClr val="E1000F"/>
                </a:solidFill>
              </a:rPr>
              <a:t> </a:t>
            </a:r>
          </a:p>
        </p:txBody>
      </p:sp>
      <p:sp>
        <p:nvSpPr>
          <p:cNvPr id="15" name="Espace réservé du contenu 11"/>
          <p:cNvSpPr txBox="1">
            <a:spLocks/>
          </p:cNvSpPr>
          <p:nvPr/>
        </p:nvSpPr>
        <p:spPr bwMode="gray">
          <a:xfrm>
            <a:off x="619404" y="134876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100" dirty="0" smtClean="0"/>
          </a:p>
          <a:p>
            <a:pPr lvl="1" algn="just"/>
            <a:r>
              <a:rPr lang="fr-FR" sz="1100" dirty="0" smtClean="0"/>
              <a:t> Fermeture </a:t>
            </a:r>
            <a:r>
              <a:rPr lang="fr-FR" sz="1100" dirty="0"/>
              <a:t>des écoles, collèges et lycées depuis le 16 mars 2020. </a:t>
            </a:r>
            <a:endParaRPr lang="fr-FR" sz="1100" dirty="0" smtClean="0"/>
          </a:p>
          <a:p>
            <a:pPr lvl="1" algn="just"/>
            <a:endParaRPr lang="fr-FR" sz="1100" dirty="0" smtClean="0"/>
          </a:p>
          <a:p>
            <a:pPr lvl="1" algn="just"/>
            <a:r>
              <a:rPr lang="fr-FR" sz="1100" dirty="0" smtClean="0"/>
              <a:t> Réouverture progressive </a:t>
            </a:r>
            <a:r>
              <a:rPr lang="fr-FR" sz="1100" dirty="0"/>
              <a:t>à compter du 11 </a:t>
            </a:r>
            <a:r>
              <a:rPr lang="fr-FR" sz="1100" dirty="0" smtClean="0"/>
              <a:t>mai 2020 </a:t>
            </a:r>
            <a:r>
              <a:rPr lang="fr-FR" sz="1100" dirty="0"/>
              <a:t>pour les écoles </a:t>
            </a:r>
            <a:r>
              <a:rPr lang="fr-FR" sz="1100" dirty="0" smtClean="0"/>
              <a:t>et </a:t>
            </a:r>
            <a:r>
              <a:rPr lang="fr-FR" sz="1100" dirty="0"/>
              <a:t>du 18 mai </a:t>
            </a:r>
            <a:r>
              <a:rPr lang="fr-FR" sz="1100" dirty="0" smtClean="0"/>
              <a:t>2020 pour une partie des collèges.</a:t>
            </a:r>
          </a:p>
          <a:p>
            <a:pPr marL="180000" lvl="1" indent="0" algn="just">
              <a:buNone/>
            </a:pPr>
            <a:r>
              <a:rPr lang="fr-FR" sz="1100" dirty="0" smtClean="0"/>
              <a:t> </a:t>
            </a:r>
            <a:endParaRPr lang="fr-FR" sz="1100" dirty="0"/>
          </a:p>
          <a:p>
            <a:pPr lvl="1" algn="just"/>
            <a:r>
              <a:rPr lang="fr-FR" sz="1100" dirty="0" smtClean="0"/>
              <a:t> Stratégie de </a:t>
            </a:r>
            <a:r>
              <a:rPr lang="fr-FR" sz="1100" dirty="0" err="1" smtClean="0"/>
              <a:t>déconfinement</a:t>
            </a:r>
            <a:r>
              <a:rPr lang="fr-FR" sz="1100" dirty="0" smtClean="0"/>
              <a:t> (réouverture progressive sur </a:t>
            </a:r>
            <a:r>
              <a:rPr lang="fr-FR" sz="1100" dirty="0"/>
              <a:t>la base du </a:t>
            </a:r>
            <a:r>
              <a:rPr lang="fr-FR" sz="1100" dirty="0" smtClean="0"/>
              <a:t>volontariat)</a:t>
            </a:r>
            <a:endParaRPr lang="fr-FR" sz="1100" dirty="0"/>
          </a:p>
          <a:p>
            <a:pPr lvl="2" algn="just">
              <a:buFont typeface="Courier New" panose="02070309020205020404" pitchFamily="49" charset="0"/>
              <a:buChar char="o"/>
            </a:pPr>
            <a:r>
              <a:rPr lang="fr-FR" sz="1100" dirty="0" smtClean="0"/>
              <a:t> à partir du 11 mai 2020 pour les écoles maternelles et élémentaires ;</a:t>
            </a:r>
          </a:p>
          <a:p>
            <a:pPr lvl="2" algn="just">
              <a:buFont typeface="Courier New" panose="02070309020205020404" pitchFamily="49" charset="0"/>
              <a:buChar char="o"/>
            </a:pPr>
            <a:r>
              <a:rPr lang="fr-FR" sz="1100" dirty="0"/>
              <a:t> </a:t>
            </a:r>
            <a:r>
              <a:rPr lang="fr-FR" sz="1100" dirty="0" smtClean="0"/>
              <a:t>à partir du 18 mai 2020 pour les collèges des départements « verts » (en commençant par les élèves de 6</a:t>
            </a:r>
            <a:r>
              <a:rPr lang="fr-FR" sz="1100" baseline="30000" dirty="0" smtClean="0"/>
              <a:t>ème</a:t>
            </a:r>
            <a:r>
              <a:rPr lang="fr-FR" sz="1100" dirty="0" smtClean="0"/>
              <a:t> et de 5</a:t>
            </a:r>
            <a:r>
              <a:rPr lang="fr-FR" sz="1100" baseline="30000" dirty="0" smtClean="0"/>
              <a:t>ème</a:t>
            </a:r>
            <a:r>
              <a:rPr lang="fr-FR" sz="1100" dirty="0" smtClean="0"/>
              <a:t>) ;</a:t>
            </a:r>
          </a:p>
          <a:p>
            <a:pPr lvl="2" algn="just">
              <a:buFont typeface="Courier New" panose="02070309020205020404" pitchFamily="49" charset="0"/>
              <a:buChar char="o"/>
            </a:pPr>
            <a:r>
              <a:rPr lang="fr-FR" sz="1100" dirty="0"/>
              <a:t> </a:t>
            </a:r>
            <a:r>
              <a:rPr lang="fr-FR" sz="1100" dirty="0" smtClean="0"/>
              <a:t>à l’étude fin mai 2020 pour les collèges des départements « rouges » et les lycées.</a:t>
            </a:r>
          </a:p>
        </p:txBody>
      </p:sp>
    </p:spTree>
    <p:extLst>
      <p:ext uri="{BB962C8B-B14F-4D97-AF65-F5344CB8AC3E}">
        <p14:creationId xmlns:p14="http://schemas.microsoft.com/office/powerpoint/2010/main" val="411824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b. Objectifs et composition</a:t>
            </a:r>
          </a:p>
          <a:p>
            <a:pPr marL="0" indent="0">
              <a:buNone/>
            </a:pPr>
            <a:r>
              <a:rPr lang="fr-FR" sz="1400" dirty="0">
                <a:solidFill>
                  <a:srgbClr val="C00000"/>
                </a:solidFill>
              </a:rPr>
              <a:t>	</a:t>
            </a:r>
            <a:endParaRPr lang="fr-FR" sz="1400" b="0" dirty="0">
              <a:solidFill>
                <a:srgbClr val="C00000"/>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 protocole sanitaire : </a:t>
            </a:r>
          </a:p>
        </p:txBody>
      </p:sp>
      <p:sp>
        <p:nvSpPr>
          <p:cNvPr id="15" name="Espace réservé du contenu 11"/>
          <p:cNvSpPr txBox="1">
            <a:spLocks/>
          </p:cNvSpPr>
          <p:nvPr/>
        </p:nvSpPr>
        <p:spPr bwMode="gray">
          <a:xfrm>
            <a:off x="505913" y="125989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b="1" dirty="0"/>
              <a:t>Objectif : </a:t>
            </a:r>
            <a:r>
              <a:rPr lang="fr-FR" sz="1100" dirty="0" smtClean="0"/>
              <a:t>présenter  les </a:t>
            </a:r>
            <a:r>
              <a:rPr lang="fr-FR" sz="1100" dirty="0"/>
              <a:t>modalités pratiques de </a:t>
            </a:r>
            <a:r>
              <a:rPr lang="fr-FR" sz="1100" dirty="0" smtClean="0"/>
              <a:t>réouverture et de fonctionnement dans </a:t>
            </a:r>
            <a:r>
              <a:rPr lang="fr-FR" sz="1100" dirty="0"/>
              <a:t>le respect strict des prescriptions émises par les autorités </a:t>
            </a:r>
            <a:r>
              <a:rPr lang="fr-FR" sz="1100" dirty="0" smtClean="0"/>
              <a:t>sanitaires.</a:t>
            </a:r>
          </a:p>
          <a:p>
            <a:pPr lvl="1" algn="just"/>
            <a:r>
              <a:rPr lang="fr-FR" sz="1100" b="1" dirty="0"/>
              <a:t> Cibles : </a:t>
            </a:r>
            <a:r>
              <a:rPr lang="fr-FR" sz="1100" dirty="0" smtClean="0"/>
              <a:t>collectivités </a:t>
            </a:r>
            <a:r>
              <a:rPr lang="fr-FR" sz="1100" dirty="0"/>
              <a:t>territoriales, </a:t>
            </a:r>
            <a:r>
              <a:rPr lang="fr-FR" sz="1100" dirty="0" smtClean="0"/>
              <a:t>services académiques, personnels </a:t>
            </a:r>
            <a:r>
              <a:rPr lang="fr-FR" sz="1100" dirty="0"/>
              <a:t>de direction ainsi </a:t>
            </a:r>
            <a:r>
              <a:rPr lang="fr-FR" sz="1100" dirty="0" smtClean="0"/>
              <a:t>que </a:t>
            </a:r>
            <a:r>
              <a:rPr lang="fr-FR" sz="1100" dirty="0"/>
              <a:t>l’ensemble des membres de la </a:t>
            </a:r>
            <a:r>
              <a:rPr lang="fr-FR" sz="1100" dirty="0" smtClean="0"/>
              <a:t>communauté éducative.</a:t>
            </a:r>
            <a:endParaRPr lang="fr-FR" sz="1100" dirty="0"/>
          </a:p>
          <a:p>
            <a:pPr lvl="1" algn="just"/>
            <a:r>
              <a:rPr lang="fr-FR" sz="1100" b="1" dirty="0" smtClean="0"/>
              <a:t> Composition </a:t>
            </a:r>
            <a:r>
              <a:rPr lang="fr-FR" sz="1100" b="1" dirty="0"/>
              <a:t>:</a:t>
            </a:r>
          </a:p>
          <a:p>
            <a:pPr marL="987425" lvl="1" indent="-71438" algn="just"/>
            <a:r>
              <a:rPr lang="fr-FR" sz="1100" b="1" dirty="0"/>
              <a:t>Deux guides : </a:t>
            </a:r>
            <a:r>
              <a:rPr lang="fr-FR" sz="1100" dirty="0" smtClean="0"/>
              <a:t>un guide pour les écoles maternelles et élémentaire et un autre pour les collèges et les lycées</a:t>
            </a:r>
          </a:p>
          <a:p>
            <a:pPr marL="987425" lvl="1" indent="-71438" algn="just"/>
            <a:r>
              <a:rPr lang="fr-FR" sz="1100" b="1" dirty="0"/>
              <a:t>Supports de communication : </a:t>
            </a:r>
            <a:r>
              <a:rPr lang="fr-FR" sz="1100" dirty="0" smtClean="0"/>
              <a:t>Affiches, vidéos, fiches.</a:t>
            </a:r>
          </a:p>
          <a:p>
            <a:pPr lvl="1" algn="just"/>
            <a:r>
              <a:rPr lang="fr-FR" sz="1100" dirty="0" smtClean="0"/>
              <a:t>Guides issus des travaux d’un groupe technique composés d’agents de collectivités territoriales, de services académiques, d’inspecteur de l’éducation nationale, de directeur d’école et d’experts avec le concours du Bureau Veritas.</a:t>
            </a:r>
          </a:p>
          <a:p>
            <a:pPr lvl="1" algn="just"/>
            <a:r>
              <a:rPr lang="fr-FR" sz="1100" b="1" dirty="0" smtClean="0"/>
              <a:t> Composition </a:t>
            </a:r>
            <a:r>
              <a:rPr lang="fr-FR" sz="1100" b="1" dirty="0"/>
              <a:t>des guides :</a:t>
            </a:r>
          </a:p>
          <a:p>
            <a:pPr lvl="2" algn="just">
              <a:buFont typeface="Courier New" panose="02070309020205020404" pitchFamily="49" charset="0"/>
              <a:buChar char="o"/>
            </a:pPr>
            <a:r>
              <a:rPr lang="fr-FR" sz="1100" dirty="0" smtClean="0"/>
              <a:t> Présentation des 5 fondamentaux ;</a:t>
            </a:r>
          </a:p>
          <a:p>
            <a:pPr lvl="2" algn="just">
              <a:buFont typeface="Courier New" panose="02070309020205020404" pitchFamily="49" charset="0"/>
              <a:buChar char="o"/>
            </a:pPr>
            <a:r>
              <a:rPr lang="fr-FR" sz="1100" dirty="0"/>
              <a:t> </a:t>
            </a:r>
            <a:r>
              <a:rPr lang="fr-FR" sz="1100" dirty="0" smtClean="0"/>
              <a:t>Evaluation de la capacité d’accueil ;</a:t>
            </a:r>
            <a:endParaRPr lang="fr-FR" sz="1100" dirty="0"/>
          </a:p>
          <a:p>
            <a:pPr lvl="2" algn="just">
              <a:buFont typeface="Courier New" panose="02070309020205020404" pitchFamily="49" charset="0"/>
              <a:buChar char="o"/>
            </a:pPr>
            <a:r>
              <a:rPr lang="fr-FR" sz="1100" dirty="0" smtClean="0"/>
              <a:t> Fiches thématiques déclinant les mesures à prendre et les modalités de contrôle.</a:t>
            </a:r>
            <a:endParaRPr lang="fr-FR" sz="1100" dirty="0"/>
          </a:p>
          <a:p>
            <a:pPr marL="180000" lvl="1" indent="0" algn="just">
              <a:buNone/>
            </a:pPr>
            <a:endParaRPr lang="fr-FR" sz="1300" dirty="0" smtClean="0"/>
          </a:p>
          <a:p>
            <a:pPr marL="180000" lvl="1" indent="0" algn="just">
              <a:buNone/>
            </a:pPr>
            <a:endParaRPr lang="fr-FR" sz="1300" dirty="0"/>
          </a:p>
        </p:txBody>
      </p:sp>
      <p:sp>
        <p:nvSpPr>
          <p:cNvPr id="8" name="Espace réservé du pied de page 20"/>
          <p:cNvSpPr>
            <a:spLocks noGrp="1"/>
          </p:cNvSpPr>
          <p:nvPr>
            <p:ph type="ftr" sz="quarter" idx="11"/>
          </p:nvPr>
        </p:nvSpPr>
        <p:spPr>
          <a:xfrm>
            <a:off x="359999" y="4783500"/>
            <a:ext cx="6453755" cy="360000"/>
          </a:xfrm>
        </p:spPr>
        <p:txBody>
          <a:bodyPr/>
          <a:lstStyle/>
          <a:p>
            <a:r>
              <a:rPr lang="fr-FR" sz="8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1045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a:p>
        </p:txBody>
      </p:sp>
      <p:sp>
        <p:nvSpPr>
          <p:cNvPr id="14" name="Titre 9"/>
          <p:cNvSpPr txBox="1">
            <a:spLocks/>
          </p:cNvSpPr>
          <p:nvPr/>
        </p:nvSpPr>
        <p:spPr bwMode="gray">
          <a:xfrm>
            <a:off x="360000" y="151785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Les 5 fondamentaux du protocole sanitaire :</a:t>
            </a:r>
          </a:p>
        </p:txBody>
      </p:sp>
      <p:sp>
        <p:nvSpPr>
          <p:cNvPr id="15" name="Espace réservé du contenu 11"/>
          <p:cNvSpPr txBox="1">
            <a:spLocks/>
          </p:cNvSpPr>
          <p:nvPr/>
        </p:nvSpPr>
        <p:spPr bwMode="gray">
          <a:xfrm>
            <a:off x="512398" y="1988400"/>
            <a:ext cx="8424000" cy="2574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400" dirty="0" smtClean="0"/>
          </a:p>
          <a:p>
            <a:pPr lvl="1"/>
            <a:r>
              <a:rPr lang="fr-FR" sz="1100" b="1" dirty="0" smtClean="0">
                <a:solidFill>
                  <a:srgbClr val="000091"/>
                </a:solidFill>
              </a:rPr>
              <a:t> Le </a:t>
            </a:r>
            <a:r>
              <a:rPr lang="fr-FR" sz="1100" b="1" dirty="0">
                <a:solidFill>
                  <a:srgbClr val="000091"/>
                </a:solidFill>
              </a:rPr>
              <a:t>maintien de la distanciation </a:t>
            </a:r>
            <a:r>
              <a:rPr lang="fr-FR" sz="1100" b="1" dirty="0" smtClean="0">
                <a:solidFill>
                  <a:srgbClr val="000091"/>
                </a:solidFill>
              </a:rPr>
              <a:t>physique ;</a:t>
            </a:r>
            <a:endParaRPr lang="fr-FR" sz="1100" b="1" dirty="0">
              <a:solidFill>
                <a:srgbClr val="000091"/>
              </a:solidFill>
            </a:endParaRPr>
          </a:p>
          <a:p>
            <a:pPr lvl="1"/>
            <a:r>
              <a:rPr lang="fr-FR" sz="1100" b="1" dirty="0" smtClean="0">
                <a:solidFill>
                  <a:srgbClr val="000091"/>
                </a:solidFill>
              </a:rPr>
              <a:t> L’application </a:t>
            </a:r>
            <a:r>
              <a:rPr lang="fr-FR" sz="1100" b="1" dirty="0">
                <a:solidFill>
                  <a:srgbClr val="000091"/>
                </a:solidFill>
              </a:rPr>
              <a:t>des gestes </a:t>
            </a:r>
            <a:r>
              <a:rPr lang="fr-FR" sz="1100" b="1" dirty="0" smtClean="0">
                <a:solidFill>
                  <a:srgbClr val="000091"/>
                </a:solidFill>
              </a:rPr>
              <a:t>barrière ;</a:t>
            </a:r>
            <a:endParaRPr lang="fr-FR" sz="1100" b="1" dirty="0">
              <a:solidFill>
                <a:srgbClr val="000091"/>
              </a:solidFill>
            </a:endParaRPr>
          </a:p>
          <a:p>
            <a:pPr lvl="1"/>
            <a:r>
              <a:rPr lang="fr-FR" sz="1100" b="1" dirty="0" smtClean="0">
                <a:solidFill>
                  <a:srgbClr val="000091"/>
                </a:solidFill>
              </a:rPr>
              <a:t> La </a:t>
            </a:r>
            <a:r>
              <a:rPr lang="fr-FR" sz="1100" b="1" dirty="0">
                <a:solidFill>
                  <a:srgbClr val="000091"/>
                </a:solidFill>
              </a:rPr>
              <a:t>limitation du brassage des </a:t>
            </a:r>
            <a:r>
              <a:rPr lang="fr-FR" sz="1100" b="1" dirty="0" smtClean="0">
                <a:solidFill>
                  <a:srgbClr val="000091"/>
                </a:solidFill>
              </a:rPr>
              <a:t>élèves ;</a:t>
            </a:r>
            <a:endParaRPr lang="fr-FR" sz="1100" b="1" dirty="0">
              <a:solidFill>
                <a:srgbClr val="000091"/>
              </a:solidFill>
            </a:endParaRPr>
          </a:p>
          <a:p>
            <a:pPr lvl="1"/>
            <a:r>
              <a:rPr lang="fr-FR" sz="1100" b="1" dirty="0" smtClean="0">
                <a:solidFill>
                  <a:srgbClr val="000091"/>
                </a:solidFill>
              </a:rPr>
              <a:t> Le nettoyage </a:t>
            </a:r>
            <a:r>
              <a:rPr lang="fr-FR" sz="1100" b="1" dirty="0">
                <a:solidFill>
                  <a:srgbClr val="000091"/>
                </a:solidFill>
              </a:rPr>
              <a:t>et </a:t>
            </a:r>
            <a:r>
              <a:rPr lang="fr-FR" sz="1100" b="1" dirty="0" smtClean="0">
                <a:solidFill>
                  <a:srgbClr val="000091"/>
                </a:solidFill>
              </a:rPr>
              <a:t>la </a:t>
            </a:r>
            <a:r>
              <a:rPr lang="fr-FR" sz="1100" b="1" dirty="0">
                <a:solidFill>
                  <a:srgbClr val="000091"/>
                </a:solidFill>
              </a:rPr>
              <a:t>désinfection des locaux et des </a:t>
            </a:r>
            <a:r>
              <a:rPr lang="fr-FR" sz="1100" b="1" dirty="0" smtClean="0">
                <a:solidFill>
                  <a:srgbClr val="000091"/>
                </a:solidFill>
              </a:rPr>
              <a:t>matériels ;</a:t>
            </a:r>
            <a:endParaRPr lang="fr-FR" sz="1100" b="1" dirty="0">
              <a:solidFill>
                <a:srgbClr val="000091"/>
              </a:solidFill>
            </a:endParaRPr>
          </a:p>
          <a:p>
            <a:pPr lvl="1"/>
            <a:r>
              <a:rPr lang="fr-FR" sz="1100" b="1" dirty="0" smtClean="0">
                <a:solidFill>
                  <a:srgbClr val="000091"/>
                </a:solidFill>
              </a:rPr>
              <a:t> La </a:t>
            </a:r>
            <a:r>
              <a:rPr lang="fr-FR" sz="1100" b="1" dirty="0">
                <a:solidFill>
                  <a:srgbClr val="000091"/>
                </a:solidFill>
              </a:rPr>
              <a:t>formation, l’information et la </a:t>
            </a:r>
            <a:r>
              <a:rPr lang="fr-FR" sz="1100" b="1" dirty="0" smtClean="0">
                <a:solidFill>
                  <a:srgbClr val="000091"/>
                </a:solidFill>
              </a:rPr>
              <a:t>communication.</a:t>
            </a:r>
            <a:endParaRPr lang="fr-FR" sz="1100" b="1" dirty="0">
              <a:solidFill>
                <a:srgbClr val="000091"/>
              </a:solidFill>
            </a:endParaRP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36689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5"/>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a:p>
        </p:txBody>
      </p:sp>
      <p:sp>
        <p:nvSpPr>
          <p:cNvPr id="10" name="Espace réservé du contenu 2"/>
          <p:cNvSpPr txBox="1">
            <a:spLocks/>
          </p:cNvSpPr>
          <p:nvPr/>
        </p:nvSpPr>
        <p:spPr bwMode="gray">
          <a:xfrm>
            <a:off x="742388" y="2091408"/>
            <a:ext cx="8141760" cy="2556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00" dirty="0" smtClean="0"/>
              <a:t>Ce principe de maintien de distanciation physique d’au moins </a:t>
            </a:r>
            <a:r>
              <a:rPr lang="fr-FR" sz="1100" b="1" dirty="0"/>
              <a:t>1m entre chaque personne</a:t>
            </a:r>
            <a:r>
              <a:rPr lang="fr-FR" sz="1100" b="1" dirty="0" smtClean="0"/>
              <a:t> </a:t>
            </a:r>
            <a:r>
              <a:rPr lang="fr-FR" sz="1100" dirty="0" smtClean="0"/>
              <a:t>permet d’éviter:</a:t>
            </a:r>
          </a:p>
          <a:p>
            <a:pPr lvl="2" algn="just"/>
            <a:r>
              <a:rPr lang="fr-FR" sz="1100" dirty="0" smtClean="0"/>
              <a:t> les contacts directs ;</a:t>
            </a:r>
          </a:p>
          <a:p>
            <a:pPr lvl="2" algn="just"/>
            <a:r>
              <a:rPr lang="fr-FR" sz="1100" dirty="0" smtClean="0"/>
              <a:t> une contamination respiratoire ou par « gouttelettes »,</a:t>
            </a:r>
          </a:p>
          <a:p>
            <a:pPr algn="just"/>
            <a:endParaRPr lang="fr-FR" sz="1100" dirty="0" smtClean="0"/>
          </a:p>
          <a:p>
            <a:pPr algn="just"/>
            <a:r>
              <a:rPr lang="fr-FR" sz="1100" dirty="0" smtClean="0"/>
              <a:t>Principe à décliner dans tous les contextes et dans tous les espaces</a:t>
            </a:r>
          </a:p>
          <a:p>
            <a:pPr algn="just"/>
            <a:endParaRPr lang="fr-FR" sz="1100" b="1" dirty="0"/>
          </a:p>
          <a:p>
            <a:pPr algn="just"/>
            <a:endParaRPr lang="fr-FR" sz="1100" dirty="0" smtClean="0"/>
          </a:p>
          <a:p>
            <a:pPr algn="just"/>
            <a:r>
              <a:rPr lang="fr-FR" sz="1100" dirty="0" smtClean="0"/>
              <a:t>Les </a:t>
            </a:r>
            <a:r>
              <a:rPr lang="fr-FR" sz="1100" dirty="0"/>
              <a:t>prescriptions </a:t>
            </a:r>
            <a:r>
              <a:rPr lang="fr-FR" sz="1100" dirty="0" smtClean="0"/>
              <a:t>sanitaires insistent </a:t>
            </a:r>
            <a:r>
              <a:rPr lang="fr-FR" sz="1100" dirty="0"/>
              <a:t>sur la nécessité de faire respecter cette distance minimale </a:t>
            </a:r>
            <a:r>
              <a:rPr lang="fr-FR" sz="1100" b="1" dirty="0"/>
              <a:t>tout en tenant compte de la difficulté que cela peut représenter</a:t>
            </a:r>
            <a:r>
              <a:rPr lang="fr-FR" sz="1100" dirty="0"/>
              <a:t> </a:t>
            </a:r>
            <a:r>
              <a:rPr lang="fr-FR" sz="1100" dirty="0" smtClean="0"/>
              <a:t>à l’école.</a:t>
            </a:r>
            <a:endParaRPr lang="fr-FR" sz="1100" b="1" dirty="0" smtClean="0"/>
          </a:p>
          <a:p>
            <a:pPr algn="just"/>
            <a:endParaRPr lang="fr-FR" dirty="0" smtClean="0"/>
          </a:p>
        </p:txBody>
      </p:sp>
      <p:pic>
        <p:nvPicPr>
          <p:cNvPr id="12" name="Image 11" descr="Distanciation sociale : les Canadiens sont très irrités par les ..."/>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27562" y="2330423"/>
            <a:ext cx="2164080" cy="1215390"/>
          </a:xfrm>
          <a:prstGeom prst="rect">
            <a:avLst/>
          </a:prstGeom>
          <a:noFill/>
          <a:ln>
            <a:noFill/>
          </a:ln>
        </p:spPr>
      </p:pic>
      <p:sp>
        <p:nvSpPr>
          <p:cNvPr id="13" name="Titre 9"/>
          <p:cNvSpPr txBox="1">
            <a:spLocks/>
          </p:cNvSpPr>
          <p:nvPr/>
        </p:nvSpPr>
        <p:spPr bwMode="gray">
          <a:xfrm>
            <a:off x="460148" y="1368357"/>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Maintenir</a:t>
            </a:r>
            <a:r>
              <a:rPr lang="fr-FR" dirty="0" smtClean="0"/>
              <a:t> </a:t>
            </a:r>
            <a:r>
              <a:rPr lang="fr-FR" dirty="0">
                <a:solidFill>
                  <a:srgbClr val="E1000F"/>
                </a:solidFill>
              </a:rPr>
              <a:t>la distanciation physique</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40401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a:xfrm>
            <a:off x="5537668" y="4783500"/>
            <a:ext cx="1350000" cy="360000"/>
          </a:xfrm>
        </p:spPr>
        <p:txBody>
          <a:bodyPr/>
          <a:lstStyle/>
          <a:p>
            <a:fld id="{733122C9-A0B9-462F-8757-0847AD287B63}" type="slidenum">
              <a:rPr lang="fr-FR" smtClean="0"/>
              <a:pPr/>
              <a:t>8</a:t>
            </a:fld>
            <a:endParaRPr lang="fr-FR" dirty="0"/>
          </a:p>
        </p:txBody>
      </p:sp>
      <p:sp>
        <p:nvSpPr>
          <p:cNvPr id="10" name="Titre 9"/>
          <p:cNvSpPr txBox="1">
            <a:spLocks/>
          </p:cNvSpPr>
          <p:nvPr/>
        </p:nvSpPr>
        <p:spPr bwMode="gray">
          <a:xfrm>
            <a:off x="216956" y="73507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Application des gestes </a:t>
            </a:r>
            <a:r>
              <a:rPr lang="fr-FR" dirty="0" smtClean="0">
                <a:solidFill>
                  <a:srgbClr val="E1000F"/>
                </a:solidFill>
              </a:rPr>
              <a:t>barrière</a:t>
            </a:r>
            <a:endParaRPr lang="fr-FR" dirty="0">
              <a:solidFill>
                <a:srgbClr val="E1000F"/>
              </a:solidFill>
            </a:endParaRPr>
          </a:p>
        </p:txBody>
      </p:sp>
      <p:sp>
        <p:nvSpPr>
          <p:cNvPr id="13" name="Espace réservé du contenu 11"/>
          <p:cNvSpPr txBox="1">
            <a:spLocks/>
          </p:cNvSpPr>
          <p:nvPr/>
        </p:nvSpPr>
        <p:spPr bwMode="gray">
          <a:xfrm>
            <a:off x="216956" y="1582990"/>
            <a:ext cx="8424000" cy="88281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100" b="1" dirty="0" smtClean="0"/>
              <a:t> En </a:t>
            </a:r>
            <a:r>
              <a:rPr lang="fr-FR" sz="1100" b="1" dirty="0"/>
              <a:t>permanence, partout et par tout le monde (moyen de prévention le plus efficace).</a:t>
            </a:r>
          </a:p>
          <a:p>
            <a:pPr lvl="1"/>
            <a:r>
              <a:rPr lang="fr-FR" sz="1100" b="1" dirty="0" smtClean="0"/>
              <a:t> Ils </a:t>
            </a:r>
            <a:r>
              <a:rPr lang="fr-FR" sz="1100" b="1" dirty="0"/>
              <a:t>doivent faire l’objet d’une sensibilisation et d’une approche pédagogique adaptée à l’âge de l’élève.</a:t>
            </a:r>
          </a:p>
        </p:txBody>
      </p:sp>
      <p:pic>
        <p:nvPicPr>
          <p:cNvPr id="14" name="Image 13" descr="https://images.ladepeche.fr/api/v1/images/view/5e6b6dbc3e454627e30644d6/original/image.jpg?v=1"/>
          <p:cNvPicPr/>
          <p:nvPr/>
        </p:nvPicPr>
        <p:blipFill rotWithShape="1">
          <a:blip r:embed="rId3">
            <a:extLst>
              <a:ext uri="{28A0092B-C50C-407E-A947-70E740481C1C}">
                <a14:useLocalDpi xmlns:a14="http://schemas.microsoft.com/office/drawing/2010/main" val="0"/>
              </a:ext>
            </a:extLst>
          </a:blip>
          <a:srcRect/>
          <a:stretch/>
        </p:blipFill>
        <p:spPr bwMode="auto">
          <a:xfrm>
            <a:off x="1544297" y="2270224"/>
            <a:ext cx="5610225" cy="2317750"/>
          </a:xfrm>
          <a:prstGeom prst="rect">
            <a:avLst/>
          </a:prstGeom>
          <a:noFill/>
          <a:ln>
            <a:noFill/>
          </a:ln>
          <a:extLst>
            <a:ext uri="{53640926-AAD7-44D8-BBD7-CCE9431645EC}">
              <a14:shadowObscured xmlns:a14="http://schemas.microsoft.com/office/drawing/2010/main"/>
            </a:ext>
          </a:extLst>
        </p:spPr>
      </p:pic>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66153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1999" y="605294"/>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a:p>
        </p:txBody>
      </p:sp>
      <p:sp>
        <p:nvSpPr>
          <p:cNvPr id="10" name="Espace réservé du contenu 2"/>
          <p:cNvSpPr>
            <a:spLocks noGrp="1"/>
          </p:cNvSpPr>
          <p:nvPr>
            <p:ph idx="14"/>
          </p:nvPr>
        </p:nvSpPr>
        <p:spPr>
          <a:xfrm>
            <a:off x="542878" y="1073539"/>
            <a:ext cx="8256993" cy="4216216"/>
          </a:xfrm>
        </p:spPr>
        <p:txBody>
          <a:bodyPr/>
          <a:lstStyle/>
          <a:p>
            <a:pPr algn="just"/>
            <a:endParaRPr lang="fr-FR" sz="1100" b="1" dirty="0" smtClean="0">
              <a:solidFill>
                <a:srgbClr val="000091"/>
              </a:solidFill>
            </a:endParaRPr>
          </a:p>
          <a:p>
            <a:pPr algn="just"/>
            <a:r>
              <a:rPr lang="fr-FR" sz="1100" b="1" dirty="0" smtClean="0">
                <a:solidFill>
                  <a:srgbClr val="000091"/>
                </a:solidFill>
              </a:rPr>
              <a:t>Lavage </a:t>
            </a:r>
            <a:r>
              <a:rPr lang="fr-FR" sz="1100" b="1" dirty="0">
                <a:solidFill>
                  <a:srgbClr val="000091"/>
                </a:solidFill>
              </a:rPr>
              <a:t>des mains</a:t>
            </a:r>
          </a:p>
          <a:p>
            <a:pPr lvl="2" algn="just"/>
            <a:r>
              <a:rPr lang="fr-FR" sz="1100" dirty="0" smtClean="0"/>
              <a:t> Au </a:t>
            </a:r>
            <a:r>
              <a:rPr lang="fr-FR" sz="1100" dirty="0"/>
              <a:t>moins 30s à l’eau et au </a:t>
            </a:r>
            <a:r>
              <a:rPr lang="fr-FR" sz="1100" dirty="0" smtClean="0"/>
              <a:t>savon liquide </a:t>
            </a:r>
            <a:r>
              <a:rPr lang="fr-FR" sz="1100" dirty="0"/>
              <a:t>ou </a:t>
            </a:r>
            <a:r>
              <a:rPr lang="fr-FR" sz="1100" dirty="0" smtClean="0"/>
              <a:t>par une solution </a:t>
            </a:r>
            <a:r>
              <a:rPr lang="fr-FR" sz="1100" dirty="0" err="1" smtClean="0"/>
              <a:t>hydroalcoolique</a:t>
            </a:r>
            <a:r>
              <a:rPr lang="fr-FR" sz="1100" dirty="0" smtClean="0"/>
              <a:t> (sous la surveillance étroite d’un adulte à l’école) ;</a:t>
            </a:r>
          </a:p>
          <a:p>
            <a:pPr lvl="2" algn="just"/>
            <a:r>
              <a:rPr lang="fr-FR" sz="1100" dirty="0" smtClean="0"/>
              <a:t> Séchage avec papier jetable ou air libre ;</a:t>
            </a:r>
            <a:endParaRPr lang="fr-FR" sz="1100" dirty="0"/>
          </a:p>
          <a:p>
            <a:pPr lvl="2" algn="just"/>
            <a:r>
              <a:rPr lang="fr-FR" sz="1100" dirty="0" smtClean="0"/>
              <a:t> Lavage </a:t>
            </a:r>
            <a:r>
              <a:rPr lang="fr-FR" sz="1100" dirty="0"/>
              <a:t>le plus fréquemment </a:t>
            </a:r>
            <a:r>
              <a:rPr lang="fr-FR" sz="1100" dirty="0" smtClean="0"/>
              <a:t>possible (arrivée et sortie, avant et après la récréation, avant et après les repas).</a:t>
            </a:r>
            <a:endParaRPr lang="fr-FR" sz="1100" dirty="0"/>
          </a:p>
          <a:p>
            <a:pPr algn="just"/>
            <a:endParaRPr lang="fr-FR" sz="1100" dirty="0"/>
          </a:p>
          <a:p>
            <a:pPr algn="just"/>
            <a:r>
              <a:rPr lang="fr-FR" sz="1100" b="1" dirty="0">
                <a:solidFill>
                  <a:srgbClr val="000091"/>
                </a:solidFill>
              </a:rPr>
              <a:t>Port du masque</a:t>
            </a:r>
          </a:p>
          <a:p>
            <a:pPr lvl="2" algn="just"/>
            <a:r>
              <a:rPr lang="fr-FR" sz="1100" dirty="0" smtClean="0"/>
              <a:t> Port obligatoire du masque « grand public » pour tout le personnel </a:t>
            </a:r>
            <a:r>
              <a:rPr lang="fr-FR" sz="1100" dirty="0" smtClean="0"/>
              <a:t>en présence des élèves et dans </a:t>
            </a:r>
            <a:r>
              <a:rPr lang="fr-FR" sz="1100" dirty="0" smtClean="0"/>
              <a:t>les situations </a:t>
            </a:r>
            <a:r>
              <a:rPr lang="fr-FR" sz="1100" dirty="0" smtClean="0"/>
              <a:t>où </a:t>
            </a:r>
            <a:r>
              <a:rPr lang="fr-FR" sz="1100" dirty="0"/>
              <a:t>le respect des règles de distanciation n’est pas garanti </a:t>
            </a:r>
            <a:r>
              <a:rPr lang="fr-FR" sz="1100" dirty="0" smtClean="0"/>
              <a:t>(circulation</a:t>
            </a:r>
            <a:r>
              <a:rPr lang="fr-FR" sz="1100" dirty="0" smtClean="0"/>
              <a:t>, récréation, etc.).</a:t>
            </a:r>
          </a:p>
          <a:p>
            <a:pPr lvl="2" algn="just"/>
            <a:r>
              <a:rPr lang="fr-FR" sz="1100" dirty="0" smtClean="0"/>
              <a:t> Port </a:t>
            </a:r>
            <a:r>
              <a:rPr lang="fr-FR" sz="1100" dirty="0"/>
              <a:t>obligatoire </a:t>
            </a:r>
            <a:r>
              <a:rPr lang="fr-FR" sz="1100" dirty="0" smtClean="0"/>
              <a:t>du </a:t>
            </a:r>
            <a:r>
              <a:rPr lang="fr-FR" sz="1100" dirty="0"/>
              <a:t>masque « grand public » pour les collégiens/lycéens dans les situations </a:t>
            </a:r>
            <a:r>
              <a:rPr lang="fr-FR" sz="1100" dirty="0"/>
              <a:t>où le respect des règles de distanciation n’est pas garanti</a:t>
            </a:r>
            <a:r>
              <a:rPr lang="fr-FR" sz="1100" dirty="0" smtClean="0"/>
              <a:t> </a:t>
            </a:r>
            <a:r>
              <a:rPr lang="fr-FR" sz="1100" dirty="0" smtClean="0"/>
              <a:t>(circulation, récréation, etc.).</a:t>
            </a:r>
            <a:endParaRPr lang="fr-FR" sz="1100" dirty="0"/>
          </a:p>
          <a:p>
            <a:pPr lvl="2" algn="just"/>
            <a:r>
              <a:rPr lang="fr-FR" sz="1100" dirty="0"/>
              <a:t> </a:t>
            </a:r>
            <a:r>
              <a:rPr lang="fr-FR" sz="1100" dirty="0" smtClean="0"/>
              <a:t>Le </a:t>
            </a:r>
            <a:r>
              <a:rPr lang="fr-FR" sz="1100" dirty="0"/>
              <a:t>port du masque n’est pas </a:t>
            </a:r>
            <a:r>
              <a:rPr lang="fr-FR" sz="1100" dirty="0" smtClean="0"/>
              <a:t>recommandé pour les </a:t>
            </a:r>
            <a:r>
              <a:rPr lang="fr-FR" sz="1100" dirty="0"/>
              <a:t>élèves en école </a:t>
            </a:r>
            <a:r>
              <a:rPr lang="fr-FR" sz="1100" dirty="0" smtClean="0"/>
              <a:t>élémentaire. Toutefois </a:t>
            </a:r>
            <a:r>
              <a:rPr lang="fr-FR" sz="1100" dirty="0"/>
              <a:t>des masques </a:t>
            </a:r>
            <a:r>
              <a:rPr lang="fr-FR" sz="1100" dirty="0" smtClean="0"/>
              <a:t>sont </a:t>
            </a:r>
            <a:r>
              <a:rPr lang="fr-FR" sz="1100" dirty="0"/>
              <a:t>à disposition </a:t>
            </a:r>
            <a:r>
              <a:rPr lang="fr-FR" sz="1100" dirty="0" smtClean="0"/>
              <a:t>pour </a:t>
            </a:r>
            <a:r>
              <a:rPr lang="fr-FR" sz="1100" dirty="0"/>
              <a:t>équiper les enfants présentant des symptômes dans l’attente de leur départ de l’école</a:t>
            </a:r>
            <a:r>
              <a:rPr lang="fr-FR" sz="1100" dirty="0" smtClean="0"/>
              <a:t>. </a:t>
            </a:r>
            <a:endParaRPr lang="fr-FR" sz="1100" dirty="0" smtClean="0"/>
          </a:p>
          <a:p>
            <a:pPr lvl="2" algn="just"/>
            <a:r>
              <a:rPr lang="fr-FR" sz="1100" dirty="0" smtClean="0"/>
              <a:t> Le port du masque est proscrit pour les élèves en école maternelle.</a:t>
            </a:r>
          </a:p>
          <a:p>
            <a:pPr algn="just"/>
            <a:endParaRPr lang="fr-FR" sz="1100" b="1" dirty="0" smtClean="0"/>
          </a:p>
          <a:p>
            <a:pPr algn="just"/>
            <a:r>
              <a:rPr lang="fr-FR" sz="1100" b="1" dirty="0">
                <a:solidFill>
                  <a:srgbClr val="000091"/>
                </a:solidFill>
              </a:rPr>
              <a:t>Ventilation des locaux</a:t>
            </a:r>
          </a:p>
          <a:p>
            <a:pPr lvl="2" algn="just"/>
            <a:r>
              <a:rPr lang="fr-FR" sz="1100" dirty="0"/>
              <a:t>De </a:t>
            </a:r>
            <a:r>
              <a:rPr lang="fr-FR" sz="1100" b="1" dirty="0"/>
              <a:t>manière systématique</a:t>
            </a:r>
            <a:r>
              <a:rPr lang="fr-FR" sz="1100" dirty="0"/>
              <a:t>, à minima 10 minutes avant l’arrivée des </a:t>
            </a:r>
            <a:r>
              <a:rPr lang="fr-FR" sz="1100" dirty="0" smtClean="0"/>
              <a:t>élèves</a:t>
            </a:r>
            <a:endParaRPr lang="fr-FR" sz="1100" dirty="0"/>
          </a:p>
        </p:txBody>
      </p:sp>
      <p:sp>
        <p:nvSpPr>
          <p:cNvPr id="13" name="Titre 1"/>
          <p:cNvSpPr>
            <a:spLocks noGrp="1"/>
          </p:cNvSpPr>
          <p:nvPr>
            <p:ph type="title"/>
          </p:nvPr>
        </p:nvSpPr>
        <p:spPr>
          <a:xfrm>
            <a:off x="359999" y="713192"/>
            <a:ext cx="8424000" cy="720000"/>
          </a:xfrm>
        </p:spPr>
        <p:txBody>
          <a:bodyPr/>
          <a:lstStyle/>
          <a:p>
            <a:r>
              <a:rPr lang="fr-FR" dirty="0">
                <a:solidFill>
                  <a:srgbClr val="E1000F"/>
                </a:solidFill>
              </a:rPr>
              <a:t>Application des gestes barrières</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9473952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326&quot;/&gt;&lt;/object&gt;&lt;object type=&quot;3&quot; unique_id=&quot;10004&quot;&gt;&lt;property id=&quot;20148&quot; value=&quot;5&quot;/&gt;&lt;property id=&quot;20300&quot; value=&quot;Diapositive 2 - &amp;quot;Sommaire&amp;quot;&quot;/&gt;&lt;property id=&quot;20307&quot; value=&quot;327&quot;/&gt;&lt;/object&gt;&lt;object type=&quot;3&quot; unique_id=&quot;10008&quot;&gt;&lt;property id=&quot;20148&quot; value=&quot;5&quot;/&gt;&lt;property id=&quot;20300&quot; value=&quot;Diapositive 3 - &amp;quot;Protocole sanitaire&amp;quot;&quot;/&gt;&lt;property id=&quot;20307&quot; value=&quot;330&quot;/&gt;&lt;/object&gt;&lt;object type=&quot;3&quot; unique_id=&quot;10085&quot;&gt;&lt;property id=&quot;20148&quot; value=&quot;5&quot;/&gt;&lt;property id=&quot;20300&quot; value=&quot;Diapositive 4 - &amp;quot;Lorem ipsum dolor  sit amet consectetur&amp;quot;&quot;/&gt;&lt;property id=&quot;20307&quot; value=&quot;335&quot;/&gt;&lt;/object&gt;&lt;/object&gt;&lt;object type=&quot;8&quot; unique_id=&quot;10016&quot;&gt;&lt;/object&gt;&lt;/object&gt;&lt;/database&gt;"/>
  <p:tag name="SECTOMILLISECCONVERTED" val="1"/>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1648</TotalTime>
  <Words>2716</Words>
  <Application>Microsoft Office PowerPoint</Application>
  <PresentationFormat>Affichage à l'écran (16:9)</PresentationFormat>
  <Paragraphs>462</Paragraphs>
  <Slides>39</Slides>
  <Notes>24</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MINISTÈRIEL</vt:lpstr>
      <vt:lpstr>Présentation PowerPoint</vt:lpstr>
      <vt:lpstr>Sommaire</vt:lpstr>
      <vt:lpstr>1. Le protocole</vt:lpstr>
      <vt:lpstr>Présentation PowerPoint</vt:lpstr>
      <vt:lpstr>Présentation PowerPoint</vt:lpstr>
      <vt:lpstr>Présentation PowerPoint</vt:lpstr>
      <vt:lpstr>Présentation PowerPoint</vt:lpstr>
      <vt:lpstr>Présentation PowerPoint</vt:lpstr>
      <vt:lpstr>Application des gestes barrières</vt:lpstr>
      <vt:lpstr>Présentation PowerPoint</vt:lpstr>
      <vt:lpstr>Essentiel dans la lutte contre la propagation du virus.</vt:lpstr>
      <vt:lpstr>Présentation PowerPoint</vt:lpstr>
      <vt:lpstr>Capacité d’accueil</vt:lpstr>
      <vt:lpstr>2. FICHES THEMATIQUES</vt:lpstr>
      <vt:lpstr>a. Nettoyage et  désinfection  des locaux et matériels</vt:lpstr>
      <vt:lpstr>Mesures à prendre</vt:lpstr>
      <vt:lpstr>b. Sanitaires  </vt:lpstr>
      <vt:lpstr>Mesures à prendre</vt:lpstr>
      <vt:lpstr>c. ACCUEIL DES ELEVES   </vt:lpstr>
      <vt:lpstr>Mesures à prendre</vt:lpstr>
      <vt:lpstr>d. Aménagement des salle de classe      </vt:lpstr>
      <vt:lpstr>Mesures à prendre</vt:lpstr>
      <vt:lpstr>e. La circulation des élèves et des adultes    </vt:lpstr>
      <vt:lpstr>Mesures à prendre</vt:lpstr>
      <vt:lpstr>f. La demi-pension   </vt:lpstr>
      <vt:lpstr>Présentation PowerPoint</vt:lpstr>
      <vt:lpstr>g. La récréation  </vt:lpstr>
      <vt:lpstr>Mesures à prendre</vt:lpstr>
      <vt:lpstr>h. Activités sportives et culturelles    </vt:lpstr>
      <vt:lpstr>Mesures à prendre</vt:lpstr>
      <vt:lpstr>i. Enseignements spécifiques   </vt:lpstr>
      <vt:lpstr>Présentation PowerPoint</vt:lpstr>
      <vt:lpstr>j. Internats  </vt:lpstr>
      <vt:lpstr>Présentation PowerPoint</vt:lpstr>
      <vt:lpstr>k. Personnels   </vt:lpstr>
      <vt:lpstr>Présentation PowerPoint</vt:lpstr>
      <vt:lpstr>3. PROCEDURE DE  GESTION D’UN CAS  COVID-19</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SIDI SOILMI</cp:lastModifiedBy>
  <cp:revision>51</cp:revision>
  <cp:lastPrinted>2020-05-05T17:58:47Z</cp:lastPrinted>
  <dcterms:created xsi:type="dcterms:W3CDTF">2020-03-05T15:21:24Z</dcterms:created>
  <dcterms:modified xsi:type="dcterms:W3CDTF">2020-05-11T12:39:57Z</dcterms:modified>
</cp:coreProperties>
</file>