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  <p:sldMasterId id="2147483734" r:id="rId3"/>
    <p:sldMasterId id="2147483753" r:id="rId4"/>
    <p:sldMasterId id="2147483772" r:id="rId5"/>
  </p:sldMasterIdLst>
  <p:notesMasterIdLst>
    <p:notesMasterId r:id="rId28"/>
  </p:notesMasterIdLst>
  <p:handoutMasterIdLst>
    <p:handoutMasterId r:id="rId29"/>
  </p:handoutMasterIdLst>
  <p:sldIdLst>
    <p:sldId id="827" r:id="rId6"/>
    <p:sldId id="872" r:id="rId7"/>
    <p:sldId id="859" r:id="rId8"/>
    <p:sldId id="860" r:id="rId9"/>
    <p:sldId id="900" r:id="rId10"/>
    <p:sldId id="878" r:id="rId11"/>
    <p:sldId id="879" r:id="rId12"/>
    <p:sldId id="880" r:id="rId13"/>
    <p:sldId id="882" r:id="rId14"/>
    <p:sldId id="883" r:id="rId15"/>
    <p:sldId id="884" r:id="rId16"/>
    <p:sldId id="898" r:id="rId17"/>
    <p:sldId id="885" r:id="rId18"/>
    <p:sldId id="886" r:id="rId19"/>
    <p:sldId id="839" r:id="rId20"/>
    <p:sldId id="849" r:id="rId21"/>
    <p:sldId id="887" r:id="rId22"/>
    <p:sldId id="888" r:id="rId23"/>
    <p:sldId id="841" r:id="rId24"/>
    <p:sldId id="889" r:id="rId25"/>
    <p:sldId id="896" r:id="rId26"/>
    <p:sldId id="828" r:id="rId2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7" userDrawn="1">
          <p15:clr>
            <a:srgbClr val="A4A3A4"/>
          </p15:clr>
        </p15:guide>
        <p15:guide id="2" pos="5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t Mottier" initials="VMR" lastIdx="2" clrIdx="0"/>
  <p:cmAuthor id="1" name="Isabelle RICH" initials="IR" lastIdx="2" clrIdx="1">
    <p:extLst/>
  </p:cmAuthor>
  <p:cmAuthor id="2" name="Chloe MELLOUL" initials="CM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1E5"/>
    <a:srgbClr val="91BD79"/>
    <a:srgbClr val="8E8636"/>
    <a:srgbClr val="8C968A"/>
    <a:srgbClr val="70223E"/>
    <a:srgbClr val="FF3F3F"/>
    <a:srgbClr val="718137"/>
    <a:srgbClr val="306650"/>
    <a:srgbClr val="DBD5C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1" autoAdjust="0"/>
    <p:restoredTop sz="85401" autoAdjust="0"/>
  </p:normalViewPr>
  <p:slideViewPr>
    <p:cSldViewPr snapToGrid="0">
      <p:cViewPr>
        <p:scale>
          <a:sx n="120" d="100"/>
          <a:sy n="120" d="100"/>
        </p:scale>
        <p:origin x="-72" y="54"/>
      </p:cViewPr>
      <p:guideLst>
        <p:guide orient="horz" pos="867"/>
        <p:guide pos="5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400" y="67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8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r>
              <a:rPr lang="fr-FR" altLang="fr-FR" dirty="0"/>
              <a:t>SIRHEN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3" y="2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/>
            </a:lvl1pPr>
          </a:lstStyle>
          <a:p>
            <a:r>
              <a:rPr lang="fr-FR" altLang="fr-FR" dirty="0"/>
              <a:t>SIRHEN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8401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r>
              <a:rPr lang="fr-FR" altLang="fr-FR" dirty="0"/>
              <a:t>SIRHEN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3" y="9428401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/>
            </a:lvl1pPr>
          </a:lstStyle>
          <a:p>
            <a:fld id="{7CB6B4E6-7B1E-4FBC-AA7F-CC26D6CEF6E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0169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r>
              <a:rPr lang="fr-FR" altLang="fr-FR" dirty="0"/>
              <a:t>SIRHEN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3" y="2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/>
            </a:lvl1pPr>
          </a:lstStyle>
          <a:p>
            <a:r>
              <a:rPr lang="fr-FR" altLang="fr-FR" dirty="0"/>
              <a:t>SIRHEN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9"/>
            <a:ext cx="5438140" cy="4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8401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r>
              <a:rPr lang="fr-FR" altLang="fr-FR" dirty="0"/>
              <a:t>SIRHEN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3" y="9428401"/>
            <a:ext cx="2946189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3" tIns="44641" rIns="89283" bIns="4464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/>
            </a:lvl1pPr>
          </a:lstStyle>
          <a:p>
            <a:fld id="{EBB24B3E-511C-4350-AF59-9BAF3B055DC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90169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8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7484" y="618071"/>
            <a:ext cx="2857500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86143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8838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98925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8911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24594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rois contenu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62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74546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99513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48902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inq contenu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77981" y="1132113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1710202" y="2194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1377981" y="3256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1710202" y="4318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5"/>
          </p:nvPr>
        </p:nvSpPr>
        <p:spPr>
          <a:xfrm>
            <a:off x="1377981" y="5380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14291" y="1137498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14291" y="3256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7" name="Shape 187"/>
          <p:cNvSpPr/>
          <p:nvPr/>
        </p:nvSpPr>
        <p:spPr>
          <a:xfrm>
            <a:off x="414291" y="5380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8" name="Shape 188"/>
          <p:cNvSpPr/>
          <p:nvPr/>
        </p:nvSpPr>
        <p:spPr>
          <a:xfrm>
            <a:off x="746511" y="2194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9" name="Shape 189"/>
          <p:cNvSpPr/>
          <p:nvPr/>
        </p:nvSpPr>
        <p:spPr>
          <a:xfrm>
            <a:off x="746511" y="4312730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cxnSp>
        <p:nvCxnSpPr>
          <p:cNvPr id="1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90893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8" y="1574800"/>
            <a:ext cx="7068645" cy="1835448"/>
          </a:xfrm>
        </p:spPr>
        <p:txBody>
          <a:bodyPr anchor="b">
            <a:normAutofit/>
          </a:bodyPr>
          <a:lstStyle>
            <a:lvl1pPr algn="l" defTabSz="422041" rtl="0" eaLnBrk="1" latinLnBrk="0" hangingPunct="1">
              <a:spcBef>
                <a:spcPct val="0"/>
              </a:spcBef>
              <a:buNone/>
              <a:defRPr lang="fr-FR" sz="3323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068653" cy="1752600"/>
          </a:xfrm>
        </p:spPr>
        <p:txBody>
          <a:bodyPr>
            <a:normAutofit/>
          </a:bodyPr>
          <a:lstStyle>
            <a:lvl1pPr marL="0" indent="0" algn="l">
              <a:buNone/>
              <a:defRPr lang="fr-FR" sz="2585" kern="1200" dirty="0">
                <a:solidFill>
                  <a:srgbClr val="1FA1E5"/>
                </a:solidFill>
                <a:latin typeface="+mn-lt"/>
                <a:ea typeface="+mn-ea"/>
                <a:cs typeface="+mn-cs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22041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98902" y="5516417"/>
            <a:ext cx="629073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V="1">
            <a:off x="6995213" y="4489114"/>
            <a:ext cx="1519767" cy="102446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 flipV="1">
            <a:off x="698889" y="34"/>
            <a:ext cx="295" cy="550795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4" y="618071"/>
            <a:ext cx="28575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9333" y="6436022"/>
            <a:ext cx="1410135" cy="273607"/>
          </a:xfrm>
          <a:prstGeom prst="rect">
            <a:avLst/>
          </a:prstGeom>
        </p:spPr>
      </p:pic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3869468" y="6343929"/>
            <a:ext cx="3120150" cy="457793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18"/>
              </a:lnSpc>
            </a:pPr>
            <a:r>
              <a:rPr lang="fr-FR" sz="923" b="1" dirty="0" smtClean="0">
                <a:solidFill>
                  <a:srgbClr val="139FE8"/>
                </a:solidFill>
                <a:latin typeface="Calibri"/>
              </a:rPr>
              <a:t>Direction du numérique pour l’éducation</a:t>
            </a:r>
            <a:endParaRPr lang="fr-FR" sz="923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889" y="6192161"/>
            <a:ext cx="1516511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484" y="618071"/>
            <a:ext cx="2857500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2014_MENESRlogo_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9470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>
            <a:extLst>
              <a:ext uri="{FF2B5EF4-FFF2-40B4-BE49-F238E27FC236}">
                <a16:creationId xmlns="" xmlns:a16="http://schemas.microsoft.com/office/drawing/2014/main" id="{DEDB8FAD-9BDA-4C5A-95A5-A48014310FAF}"/>
              </a:ext>
            </a:extLst>
          </p:cNvPr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  <p:sp>
        <p:nvSpPr>
          <p:cNvPr id="8" name="Shape 33">
            <a:extLst>
              <a:ext uri="{FF2B5EF4-FFF2-40B4-BE49-F238E27FC236}">
                <a16:creationId xmlns="" xmlns:a16="http://schemas.microsoft.com/office/drawing/2014/main" id="{06A1A150-2E28-43EF-B14D-DDA7BF1715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856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>
            <a:extLst>
              <a:ext uri="{FF2B5EF4-FFF2-40B4-BE49-F238E27FC236}">
                <a16:creationId xmlns="" xmlns:a16="http://schemas.microsoft.com/office/drawing/2014/main" id="{DEDB8FAD-9BDA-4C5A-95A5-A48014310FAF}"/>
              </a:ext>
            </a:extLst>
          </p:cNvPr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  <p:sp>
        <p:nvSpPr>
          <p:cNvPr id="8" name="Shape 33">
            <a:extLst>
              <a:ext uri="{FF2B5EF4-FFF2-40B4-BE49-F238E27FC236}">
                <a16:creationId xmlns="" xmlns:a16="http://schemas.microsoft.com/office/drawing/2014/main" id="{06A1A150-2E28-43EF-B14D-DDA7BF1715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91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37163" algn="l" rtl="0">
              <a:lnSpc>
                <a:spcPct val="100000"/>
              </a:lnSpc>
              <a:spcBef>
                <a:spcPts val="831"/>
              </a:spcBef>
              <a:spcAft>
                <a:spcPts val="277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662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9989" algn="just" rtl="0">
              <a:lnSpc>
                <a:spcPct val="100000"/>
              </a:lnSpc>
              <a:spcBef>
                <a:spcPts val="554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29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3236604" cy="204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0366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553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Shape 39"/>
          <p:cNvCxnSpPr/>
          <p:nvPr/>
        </p:nvCxnSpPr>
        <p:spPr>
          <a:xfrm rot="10800000" flipH="1">
            <a:off x="6995213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178" y="615232"/>
            <a:ext cx="2858802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2014_MENESRlogo_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4051090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107538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26112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rois contenu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88320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42139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229247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628068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8934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37163" algn="l" rtl="0">
              <a:lnSpc>
                <a:spcPct val="100000"/>
              </a:lnSpc>
              <a:spcBef>
                <a:spcPts val="831"/>
              </a:spcBef>
              <a:spcAft>
                <a:spcPts val="277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662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9989" algn="just" rtl="0">
              <a:lnSpc>
                <a:spcPct val="100000"/>
              </a:lnSpc>
              <a:spcBef>
                <a:spcPts val="554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29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008969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2441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55491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rois contenu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62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827926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95973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60088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inq contenu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77981" y="1132113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1710202" y="2194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1377981" y="3256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1710202" y="4318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5"/>
          </p:nvPr>
        </p:nvSpPr>
        <p:spPr>
          <a:xfrm>
            <a:off x="1377981" y="5380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14291" y="1137498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14291" y="3256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7" name="Shape 187"/>
          <p:cNvSpPr/>
          <p:nvPr/>
        </p:nvSpPr>
        <p:spPr>
          <a:xfrm>
            <a:off x="414291" y="5380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8" name="Shape 188"/>
          <p:cNvSpPr/>
          <p:nvPr/>
        </p:nvSpPr>
        <p:spPr>
          <a:xfrm>
            <a:off x="746511" y="2194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9" name="Shape 189"/>
          <p:cNvSpPr/>
          <p:nvPr/>
        </p:nvSpPr>
        <p:spPr>
          <a:xfrm>
            <a:off x="746511" y="4312730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cxnSp>
        <p:nvCxnSpPr>
          <p:cNvPr id="1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676600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8" y="1574800"/>
            <a:ext cx="7068645" cy="1835448"/>
          </a:xfrm>
        </p:spPr>
        <p:txBody>
          <a:bodyPr anchor="b">
            <a:normAutofit/>
          </a:bodyPr>
          <a:lstStyle>
            <a:lvl1pPr algn="l" defTabSz="422041" rtl="0" eaLnBrk="1" latinLnBrk="0" hangingPunct="1">
              <a:spcBef>
                <a:spcPct val="0"/>
              </a:spcBef>
              <a:buNone/>
              <a:defRPr lang="fr-FR" sz="3323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068653" cy="1752600"/>
          </a:xfrm>
        </p:spPr>
        <p:txBody>
          <a:bodyPr>
            <a:normAutofit/>
          </a:bodyPr>
          <a:lstStyle>
            <a:lvl1pPr marL="0" indent="0" algn="l">
              <a:buNone/>
              <a:defRPr lang="fr-FR" sz="2585" kern="1200" dirty="0">
                <a:solidFill>
                  <a:srgbClr val="1FA1E5"/>
                </a:solidFill>
                <a:latin typeface="+mn-lt"/>
                <a:ea typeface="+mn-ea"/>
                <a:cs typeface="+mn-cs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22041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98902" y="5516417"/>
            <a:ext cx="629073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V="1">
            <a:off x="6995213" y="4489114"/>
            <a:ext cx="1519767" cy="102446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 flipV="1">
            <a:off x="698889" y="34"/>
            <a:ext cx="295" cy="550795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4" y="618071"/>
            <a:ext cx="2857500" cy="558800"/>
          </a:xfrm>
          <a:prstGeom prst="rect">
            <a:avLst/>
          </a:prstGeom>
        </p:spPr>
      </p:pic>
      <p:pic>
        <p:nvPicPr>
          <p:cNvPr id="10" name="Image 11" descr="2014_MENESRlogo_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06" y="626472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9333" y="6436022"/>
            <a:ext cx="1410135" cy="273607"/>
          </a:xfrm>
          <a:prstGeom prst="rect">
            <a:avLst/>
          </a:prstGeom>
        </p:spPr>
      </p:pic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3869468" y="6343929"/>
            <a:ext cx="3120150" cy="457793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18"/>
              </a:lnSpc>
            </a:pPr>
            <a:r>
              <a:rPr lang="fr-FR" sz="923" b="1" dirty="0" smtClean="0">
                <a:solidFill>
                  <a:srgbClr val="139FE8"/>
                </a:solidFill>
                <a:latin typeface="Calibri"/>
              </a:rPr>
              <a:t>Direction du numérique pour l’éducation</a:t>
            </a:r>
            <a:endParaRPr lang="fr-FR" sz="923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3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7484" y="618071"/>
            <a:ext cx="2857500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344335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>
            <a:extLst>
              <a:ext uri="{FF2B5EF4-FFF2-40B4-BE49-F238E27FC236}">
                <a16:creationId xmlns="" xmlns:a16="http://schemas.microsoft.com/office/drawing/2014/main" id="{DEDB8FAD-9BDA-4C5A-95A5-A48014310FAF}"/>
              </a:ext>
            </a:extLst>
          </p:cNvPr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  <p:sp>
        <p:nvSpPr>
          <p:cNvPr id="8" name="Shape 33">
            <a:extLst>
              <a:ext uri="{FF2B5EF4-FFF2-40B4-BE49-F238E27FC236}">
                <a16:creationId xmlns="" xmlns:a16="http://schemas.microsoft.com/office/drawing/2014/main" id="{06A1A150-2E28-43EF-B14D-DDA7BF1715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589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37163" algn="l" rtl="0">
              <a:lnSpc>
                <a:spcPct val="100000"/>
              </a:lnSpc>
              <a:spcBef>
                <a:spcPts val="831"/>
              </a:spcBef>
              <a:spcAft>
                <a:spcPts val="277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662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9989" algn="just" rtl="0">
              <a:lnSpc>
                <a:spcPct val="100000"/>
              </a:lnSpc>
              <a:spcBef>
                <a:spcPts val="554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29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2659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553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Shape 39"/>
          <p:cNvCxnSpPr/>
          <p:nvPr/>
        </p:nvCxnSpPr>
        <p:spPr>
          <a:xfrm rot="10800000" flipH="1">
            <a:off x="6995213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Shape 4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6178" y="615232"/>
            <a:ext cx="2858802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949831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553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Shape 39"/>
          <p:cNvCxnSpPr/>
          <p:nvPr/>
        </p:nvCxnSpPr>
        <p:spPr>
          <a:xfrm rot="10800000" flipH="1">
            <a:off x="6995213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Shape 4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6178" y="615232"/>
            <a:ext cx="2858802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858054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316724" cy="204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77343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43225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rois contenu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000897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5332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965575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172901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638761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858256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32951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316724" cy="204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129798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rois contenu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62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977713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896620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496636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inq contenu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77981" y="1132113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1710202" y="2194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1377981" y="3256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1710202" y="4318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5"/>
          </p:nvPr>
        </p:nvSpPr>
        <p:spPr>
          <a:xfrm>
            <a:off x="1377981" y="5380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14291" y="1137498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14291" y="3256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7" name="Shape 187"/>
          <p:cNvSpPr/>
          <p:nvPr/>
        </p:nvSpPr>
        <p:spPr>
          <a:xfrm>
            <a:off x="414291" y="5380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8" name="Shape 188"/>
          <p:cNvSpPr/>
          <p:nvPr/>
        </p:nvSpPr>
        <p:spPr>
          <a:xfrm>
            <a:off x="746511" y="2194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9" name="Shape 189"/>
          <p:cNvSpPr/>
          <p:nvPr/>
        </p:nvSpPr>
        <p:spPr>
          <a:xfrm>
            <a:off x="746511" y="4312730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cxnSp>
        <p:nvCxnSpPr>
          <p:cNvPr id="1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532182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8" y="1574800"/>
            <a:ext cx="7068645" cy="1835448"/>
          </a:xfrm>
        </p:spPr>
        <p:txBody>
          <a:bodyPr anchor="b">
            <a:normAutofit/>
          </a:bodyPr>
          <a:lstStyle>
            <a:lvl1pPr algn="l" defTabSz="422041" rtl="0" eaLnBrk="1" latinLnBrk="0" hangingPunct="1">
              <a:spcBef>
                <a:spcPct val="0"/>
              </a:spcBef>
              <a:buNone/>
              <a:defRPr lang="fr-FR" sz="3323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068653" cy="1752600"/>
          </a:xfrm>
        </p:spPr>
        <p:txBody>
          <a:bodyPr>
            <a:normAutofit/>
          </a:bodyPr>
          <a:lstStyle>
            <a:lvl1pPr marL="0" indent="0" algn="l">
              <a:buNone/>
              <a:defRPr lang="fr-FR" sz="2585" kern="1200" dirty="0">
                <a:solidFill>
                  <a:srgbClr val="1FA1E5"/>
                </a:solidFill>
                <a:latin typeface="+mn-lt"/>
                <a:ea typeface="+mn-ea"/>
                <a:cs typeface="+mn-cs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22041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98902" y="5516417"/>
            <a:ext cx="629073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V="1">
            <a:off x="6995213" y="4489114"/>
            <a:ext cx="1519767" cy="102446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 flipV="1">
            <a:off x="698889" y="34"/>
            <a:ext cx="295" cy="550795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4" y="618071"/>
            <a:ext cx="2857500" cy="558800"/>
          </a:xfrm>
          <a:prstGeom prst="rect">
            <a:avLst/>
          </a:prstGeom>
        </p:spPr>
      </p:pic>
      <p:pic>
        <p:nvPicPr>
          <p:cNvPr id="10" name="Image 11" descr="2014_MENESRlogo_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06" y="626472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9333" y="6436022"/>
            <a:ext cx="1410135" cy="273607"/>
          </a:xfrm>
          <a:prstGeom prst="rect">
            <a:avLst/>
          </a:prstGeom>
        </p:spPr>
      </p:pic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3869468" y="6343929"/>
            <a:ext cx="3120150" cy="457793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18"/>
              </a:lnSpc>
            </a:pPr>
            <a:r>
              <a:rPr lang="fr-FR" sz="923" b="1" dirty="0" smtClean="0">
                <a:solidFill>
                  <a:srgbClr val="139FE8"/>
                </a:solidFill>
                <a:latin typeface="Calibri"/>
              </a:rPr>
              <a:t>Direction du numérique pour l’éducation</a:t>
            </a:r>
            <a:endParaRPr lang="fr-FR" sz="923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69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7484" y="618071"/>
            <a:ext cx="2857500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4003999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553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>
            <a:extLst>
              <a:ext uri="{FF2B5EF4-FFF2-40B4-BE49-F238E27FC236}">
                <a16:creationId xmlns="" xmlns:a16="http://schemas.microsoft.com/office/drawing/2014/main" id="{DEDB8FAD-9BDA-4C5A-95A5-A48014310FAF}"/>
              </a:ext>
            </a:extLst>
          </p:cNvPr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  <p:sp>
        <p:nvSpPr>
          <p:cNvPr id="8" name="Shape 33">
            <a:extLst>
              <a:ext uri="{FF2B5EF4-FFF2-40B4-BE49-F238E27FC236}">
                <a16:creationId xmlns="" xmlns:a16="http://schemas.microsoft.com/office/drawing/2014/main" id="{06A1A150-2E28-43EF-B14D-DDA7BF1715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205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37163" algn="l" rtl="0">
              <a:lnSpc>
                <a:spcPct val="100000"/>
              </a:lnSpc>
              <a:spcBef>
                <a:spcPts val="831"/>
              </a:spcBef>
              <a:spcAft>
                <a:spcPts val="277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662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9989" algn="just" rtl="0">
              <a:lnSpc>
                <a:spcPct val="100000"/>
              </a:lnSpc>
              <a:spcBef>
                <a:spcPts val="554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29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69963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143000" y="1728001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553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295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ctr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Font typeface="Noto Sans Symbols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ctr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ctr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Font typeface="Arial"/>
              <a:buNone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98901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Shape 39"/>
          <p:cNvCxnSpPr/>
          <p:nvPr/>
        </p:nvCxnSpPr>
        <p:spPr>
          <a:xfrm rot="10800000" flipH="1">
            <a:off x="6995213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698890" y="33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Shape 4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6178" y="615232"/>
            <a:ext cx="2858802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391508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9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620001" y="6254519"/>
            <a:ext cx="894983" cy="473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2585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207908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316724" cy="204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84875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214109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just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just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653886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rois contenu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450903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4179700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41136487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199547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146385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825400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8154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14290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34598" y="1132113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609093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rois contenu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32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62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695509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63527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rois contenu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8154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242770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06738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18154" y="1132113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143078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68001" y="1132113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95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14290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5"/>
          </p:nvPr>
        </p:nvSpPr>
        <p:spPr>
          <a:xfrm>
            <a:off x="3240838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6"/>
          </p:nvPr>
        </p:nvSpPr>
        <p:spPr>
          <a:xfrm>
            <a:off x="6067385" y="1132113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66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813759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98750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inq contenu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77981" y="1132113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1710202" y="2194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1377981" y="3256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1710202" y="4318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5"/>
          </p:nvPr>
        </p:nvSpPr>
        <p:spPr>
          <a:xfrm>
            <a:off x="1377981" y="5380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14291" y="1137498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14291" y="3256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7" name="Shape 187"/>
          <p:cNvSpPr/>
          <p:nvPr/>
        </p:nvSpPr>
        <p:spPr>
          <a:xfrm>
            <a:off x="414291" y="5380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8" name="Shape 188"/>
          <p:cNvSpPr/>
          <p:nvPr/>
        </p:nvSpPr>
        <p:spPr>
          <a:xfrm>
            <a:off x="746511" y="2194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9" name="Shape 189"/>
          <p:cNvSpPr/>
          <p:nvPr/>
        </p:nvSpPr>
        <p:spPr>
          <a:xfrm>
            <a:off x="746511" y="4312730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58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cxnSp>
        <p:nvCxnSpPr>
          <p:cNvPr id="16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959611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8" y="1574800"/>
            <a:ext cx="7068645" cy="1835448"/>
          </a:xfrm>
        </p:spPr>
        <p:txBody>
          <a:bodyPr anchor="b">
            <a:normAutofit/>
          </a:bodyPr>
          <a:lstStyle>
            <a:lvl1pPr algn="l" defTabSz="422041" rtl="0" eaLnBrk="1" latinLnBrk="0" hangingPunct="1">
              <a:spcBef>
                <a:spcPct val="0"/>
              </a:spcBef>
              <a:buNone/>
              <a:defRPr lang="fr-FR" sz="3323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068653" cy="1752600"/>
          </a:xfrm>
        </p:spPr>
        <p:txBody>
          <a:bodyPr>
            <a:normAutofit/>
          </a:bodyPr>
          <a:lstStyle>
            <a:lvl1pPr marL="0" indent="0" algn="l">
              <a:buNone/>
              <a:defRPr lang="fr-FR" sz="2585" kern="1200" dirty="0">
                <a:solidFill>
                  <a:srgbClr val="1FA1E5"/>
                </a:solidFill>
                <a:latin typeface="+mn-lt"/>
                <a:ea typeface="+mn-ea"/>
                <a:cs typeface="+mn-cs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22041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98902" y="5516417"/>
            <a:ext cx="629073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V="1">
            <a:off x="6995213" y="4489114"/>
            <a:ext cx="1519767" cy="102446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 flipV="1">
            <a:off x="698889" y="34"/>
            <a:ext cx="295" cy="550795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4" y="618071"/>
            <a:ext cx="28575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9333" y="6436022"/>
            <a:ext cx="1410135" cy="273607"/>
          </a:xfrm>
          <a:prstGeom prst="rect">
            <a:avLst/>
          </a:prstGeom>
        </p:spPr>
      </p:pic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3869468" y="6343929"/>
            <a:ext cx="3120150" cy="457793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18"/>
              </a:lnSpc>
            </a:pPr>
            <a:r>
              <a:rPr lang="fr-FR" sz="923" b="1" dirty="0" smtClean="0">
                <a:solidFill>
                  <a:srgbClr val="139FE8"/>
                </a:solidFill>
                <a:latin typeface="Calibri"/>
              </a:rPr>
              <a:t>Direction du numérique pour l’éducation</a:t>
            </a:r>
            <a:endParaRPr lang="fr-FR" sz="923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9" y="5867242"/>
            <a:ext cx="648072" cy="8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3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154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2216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3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ctr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ctr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Font typeface="Noto Sans Symbols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ctr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2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5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7484" y="618072"/>
            <a:ext cx="2857500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391509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969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7620002" y="6254519"/>
            <a:ext cx="894983" cy="47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93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742895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43000" y="1728003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154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2216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3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ctr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ctr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Font typeface="Noto Sans Symbols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ctr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698902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 rot="10800000" flipH="1">
            <a:off x="6995218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 rot="10800000">
            <a:off x="698890" y="35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>
            <a:extLst>
              <a:ext uri="{FF2B5EF4-FFF2-40B4-BE49-F238E27FC236}">
                <a16:creationId xmlns="" xmlns:a16="http://schemas.microsoft.com/office/drawing/2014/main" id="{DEDB8FAD-9BDA-4C5A-95A5-A48014310FAF}"/>
              </a:ext>
            </a:extLst>
          </p:cNvPr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  <p:sp>
        <p:nvSpPr>
          <p:cNvPr id="8" name="Shape 33">
            <a:extLst>
              <a:ext uri="{FF2B5EF4-FFF2-40B4-BE49-F238E27FC236}">
                <a16:creationId xmlns="" xmlns:a16="http://schemas.microsoft.com/office/drawing/2014/main" id="{06A1A150-2E28-43EF-B14D-DDA7BF1715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177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8155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102872" algn="l" rtl="0">
              <a:lnSpc>
                <a:spcPct val="100000"/>
              </a:lnSpc>
              <a:spcBef>
                <a:spcPts val="623"/>
              </a:spcBef>
              <a:spcAft>
                <a:spcPts val="208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247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7492" algn="just" rtl="0">
              <a:lnSpc>
                <a:spcPct val="100000"/>
              </a:lnSpc>
              <a:spcBef>
                <a:spcPts val="416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96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just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71600" y="6500447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856752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143000" y="1728003"/>
            <a:ext cx="5981538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154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143000" y="4320000"/>
            <a:ext cx="5981538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221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3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ctr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ctr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Font typeface="Noto Sans Symbols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ctr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ctr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Font typeface="Arial"/>
              <a:buNone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98902" y="5516417"/>
            <a:ext cx="6290732" cy="0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Shape 39"/>
          <p:cNvCxnSpPr/>
          <p:nvPr/>
        </p:nvCxnSpPr>
        <p:spPr>
          <a:xfrm rot="10800000" flipH="1">
            <a:off x="6995214" y="4489113"/>
            <a:ext cx="1519766" cy="1024464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698890" y="35"/>
            <a:ext cx="294" cy="5507953"/>
          </a:xfrm>
          <a:prstGeom prst="straightConnector1">
            <a:avLst/>
          </a:prstGeom>
          <a:noFill/>
          <a:ln w="571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Shape 4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56178" y="615233"/>
            <a:ext cx="2858802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2014_MENESRlogo_horizontal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8889" y="6254519"/>
            <a:ext cx="1692618" cy="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391509" y="6254519"/>
            <a:ext cx="5228491" cy="473988"/>
          </a:xfrm>
          <a:prstGeom prst="rect">
            <a:avLst/>
          </a:prstGeom>
          <a:noFill/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969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DIRECTION DU NUMÉRIQUE POUR L’ÉDUCATION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620002" y="6254519"/>
            <a:ext cx="894983" cy="473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E6"/>
              </a:buClr>
              <a:buSzPct val="25000"/>
              <a:buFont typeface="Calibri"/>
              <a:buNone/>
            </a:pPr>
            <a:r>
              <a:rPr lang="fr-FR" sz="1939" b="1" i="0" u="none" strike="noStrike" cap="none">
                <a:solidFill>
                  <a:srgbClr val="00ABE6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055483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8155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just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71600" y="6500447"/>
            <a:ext cx="4316724" cy="204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just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89990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8155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just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just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just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14291" y="1132115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34598" y="1132115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76650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rois contenu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815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242771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067386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18154" y="1132115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16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143078" y="1132115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16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68002" y="1132115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16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14291" y="1132115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5"/>
          </p:nvPr>
        </p:nvSpPr>
        <p:spPr>
          <a:xfrm>
            <a:off x="3240839" y="1132115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6"/>
          </p:nvPr>
        </p:nvSpPr>
        <p:spPr>
          <a:xfrm>
            <a:off x="6067386" y="1132115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5177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18154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38462" y="1132114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18154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38462" y="3796115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2639792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18155" y="1132116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38462" y="1132116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18155" y="3796117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38462" y="3796117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0172851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12002" y="1132116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2412002" y="2476117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2412002" y="3820117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2412002" y="5164117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4740565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6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3640918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8155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cxnSp>
        <p:nvCxnSpPr>
          <p:cNvPr id="7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2004296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18155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71599" y="6500447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38462" y="1132113"/>
            <a:ext cx="4087384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251704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deux contenus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8155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71601" y="6500447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38462" y="1724546"/>
            <a:ext cx="4087384" cy="46275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14291" y="1132115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4634598" y="1132115"/>
            <a:ext cx="4091248" cy="503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0022396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rois contenu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8155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71601" y="6500447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3242771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6067386" y="1952169"/>
            <a:ext cx="2658461" cy="4399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18154" y="1132115"/>
            <a:ext cx="2857845" cy="719999"/>
          </a:xfrm>
          <a:prstGeom prst="homePlate">
            <a:avLst>
              <a:gd name="adj" fmla="val 35889"/>
            </a:avLst>
          </a:prstGeom>
          <a:solidFill>
            <a:schemeClr val="accent2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92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143078" y="1132115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3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92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868002" y="1132115"/>
            <a:ext cx="2857845" cy="719999"/>
          </a:xfrm>
          <a:prstGeom prst="chevron">
            <a:avLst>
              <a:gd name="adj" fmla="val 36771"/>
            </a:avLst>
          </a:prstGeom>
          <a:solidFill>
            <a:schemeClr val="accent4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4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14291" y="1132115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5"/>
          </p:nvPr>
        </p:nvSpPr>
        <p:spPr>
          <a:xfrm>
            <a:off x="3240839" y="1132115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6"/>
          </p:nvPr>
        </p:nvSpPr>
        <p:spPr>
          <a:xfrm>
            <a:off x="6067386" y="1132115"/>
            <a:ext cx="2658461" cy="72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24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46797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8155" y="1132116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71601" y="6500447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38462" y="1132116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18155" y="3796117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38462" y="3796117"/>
            <a:ext cx="4087384" cy="25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692676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quatre contenus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412002" y="1132116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71601" y="6500447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412002" y="2476117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2412002" y="3820117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2412002" y="5164117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Font typeface="Noto Sans Symbols"/>
              <a:buNone/>
              <a:defRPr sz="138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226793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inq contenu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77981" y="1132113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71601" y="6500447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49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247"/>
            </a:lvl2pPr>
            <a:lvl3pPr lvl="2" indent="0">
              <a:spcBef>
                <a:spcPts val="0"/>
              </a:spcBef>
              <a:buNone/>
              <a:defRPr sz="1247"/>
            </a:lvl3pPr>
            <a:lvl4pPr lvl="3" indent="0">
              <a:spcBef>
                <a:spcPts val="0"/>
              </a:spcBef>
              <a:buNone/>
              <a:defRPr sz="1247"/>
            </a:lvl4pPr>
            <a:lvl5pPr lvl="4" indent="0">
              <a:spcBef>
                <a:spcPts val="0"/>
              </a:spcBef>
              <a:buNone/>
              <a:defRPr sz="1247"/>
            </a:lvl5pPr>
            <a:lvl6pPr lvl="5" indent="0">
              <a:spcBef>
                <a:spcPts val="0"/>
              </a:spcBef>
              <a:buNone/>
              <a:defRPr sz="1247"/>
            </a:lvl6pPr>
            <a:lvl7pPr lvl="6" indent="0">
              <a:spcBef>
                <a:spcPts val="0"/>
              </a:spcBef>
              <a:buNone/>
              <a:defRPr sz="1247"/>
            </a:lvl7pPr>
            <a:lvl8pPr lvl="7" indent="0">
              <a:spcBef>
                <a:spcPts val="0"/>
              </a:spcBef>
              <a:buNone/>
              <a:defRPr sz="1247"/>
            </a:lvl8pPr>
            <a:lvl9pPr lvl="8" indent="0">
              <a:spcBef>
                <a:spcPts val="0"/>
              </a:spcBef>
              <a:buNone/>
              <a:defRPr sz="1247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1710203" y="2194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1377981" y="3256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1710203" y="4318114"/>
            <a:ext cx="7015641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5"/>
          </p:nvPr>
        </p:nvSpPr>
        <p:spPr>
          <a:xfrm>
            <a:off x="1377981" y="5380114"/>
            <a:ext cx="7347864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8266" marR="0" lvl="0" indent="-96718" algn="l" rtl="0">
              <a:lnSpc>
                <a:spcPct val="100000"/>
              </a:lnSpc>
              <a:spcBef>
                <a:spcPts val="831"/>
              </a:spcBef>
              <a:spcAft>
                <a:spcPts val="416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385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4797" marR="0" lvl="1" indent="-12309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1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91327" marR="0" lvl="2" indent="-115181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07859" marR="0" lvl="3" indent="-115181" algn="l" rtl="0">
              <a:lnSpc>
                <a:spcPct val="100000"/>
              </a:lnSpc>
              <a:spcBef>
                <a:spcPts val="347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4390" marR="0" lvl="4" indent="-115182" algn="l" rtl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ct val="70000"/>
              <a:buFont typeface="Arial"/>
              <a:buChar char="•"/>
              <a:defRPr sz="9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0920" marR="0" lvl="5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52" marR="0" lvl="6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73983" marR="0" lvl="7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90513" marR="0" lvl="8" indent="-79133" algn="l" rtl="0">
              <a:lnSpc>
                <a:spcPct val="90000"/>
              </a:lnSpc>
              <a:spcBef>
                <a:spcPts val="347"/>
              </a:spcBef>
              <a:buClr>
                <a:schemeClr val="dk1"/>
              </a:buClr>
              <a:buSzPct val="100000"/>
              <a:buFont typeface="Arial"/>
              <a:buChar char="•"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14292" y="1137498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93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6" name="Shape 186"/>
          <p:cNvSpPr/>
          <p:nvPr/>
        </p:nvSpPr>
        <p:spPr>
          <a:xfrm>
            <a:off x="414292" y="3256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93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7" name="Shape 187"/>
          <p:cNvSpPr/>
          <p:nvPr/>
        </p:nvSpPr>
        <p:spPr>
          <a:xfrm>
            <a:off x="414292" y="5380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93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8" name="Shape 188"/>
          <p:cNvSpPr/>
          <p:nvPr/>
        </p:nvSpPr>
        <p:spPr>
          <a:xfrm>
            <a:off x="746512" y="2194114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93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9" name="Shape 189"/>
          <p:cNvSpPr/>
          <p:nvPr/>
        </p:nvSpPr>
        <p:spPr>
          <a:xfrm>
            <a:off x="746512" y="4312730"/>
            <a:ext cx="963691" cy="9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63294" tIns="31639" rIns="63294" bIns="3163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93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cxnSp>
        <p:nvCxnSpPr>
          <p:cNvPr id="16" name="Shape 15"/>
          <p:cNvCxnSpPr/>
          <p:nvPr userDrawn="1"/>
        </p:nvCxnSpPr>
        <p:spPr>
          <a:xfrm>
            <a:off x="380984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6"/>
          <p:cNvCxnSpPr/>
          <p:nvPr userDrawn="1"/>
        </p:nvCxnSpPr>
        <p:spPr>
          <a:xfrm rot="10800000" flipH="1">
            <a:off x="8612961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8"/>
          <p:cNvSpPr txBox="1"/>
          <p:nvPr userDrawn="1"/>
        </p:nvSpPr>
        <p:spPr>
          <a:xfrm>
            <a:off x="414289" y="6500447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9847" tIns="24923" rIns="49847" bIns="2492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247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98339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quatre contenu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12001" y="1132114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71599" y="6500445"/>
            <a:ext cx="4392000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32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62"/>
            </a:lvl2pPr>
            <a:lvl3pPr lvl="2" indent="0">
              <a:spcBef>
                <a:spcPts val="0"/>
              </a:spcBef>
              <a:buNone/>
              <a:defRPr sz="1662"/>
            </a:lvl3pPr>
            <a:lvl4pPr lvl="3" indent="0">
              <a:spcBef>
                <a:spcPts val="0"/>
              </a:spcBef>
              <a:buNone/>
              <a:defRPr sz="1662"/>
            </a:lvl4pPr>
            <a:lvl5pPr lvl="4" indent="0">
              <a:spcBef>
                <a:spcPts val="0"/>
              </a:spcBef>
              <a:buNone/>
              <a:defRPr sz="1662"/>
            </a:lvl5pPr>
            <a:lvl6pPr lvl="5" indent="0">
              <a:spcBef>
                <a:spcPts val="0"/>
              </a:spcBef>
              <a:buNone/>
              <a:defRPr sz="1662"/>
            </a:lvl6pPr>
            <a:lvl7pPr lvl="6" indent="0">
              <a:spcBef>
                <a:spcPts val="0"/>
              </a:spcBef>
              <a:buNone/>
              <a:defRPr sz="1662"/>
            </a:lvl7pPr>
            <a:lvl8pPr lvl="7" indent="0">
              <a:spcBef>
                <a:spcPts val="0"/>
              </a:spcBef>
              <a:buNone/>
              <a:defRPr sz="1662"/>
            </a:lvl8pPr>
            <a:lvl9pPr lvl="8" indent="0">
              <a:spcBef>
                <a:spcPts val="0"/>
              </a:spcBef>
              <a:buNone/>
              <a:defRPr sz="1662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2412001" y="2476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2412001" y="3820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2412001" y="5164115"/>
            <a:ext cx="6313845" cy="1187999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211021" marR="0" lvl="0" indent="-128957" algn="l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1846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5"/>
          </p:nvPr>
        </p:nvSpPr>
        <p:spPr>
          <a:xfrm>
            <a:off x="414704" y="1131887"/>
            <a:ext cx="1862922" cy="118822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6"/>
          </p:nvPr>
        </p:nvSpPr>
        <p:spPr>
          <a:xfrm>
            <a:off x="414704" y="2475888"/>
            <a:ext cx="1862922" cy="118822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7"/>
          </p:nvPr>
        </p:nvSpPr>
        <p:spPr>
          <a:xfrm>
            <a:off x="414704" y="3819887"/>
            <a:ext cx="1862922" cy="11882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8"/>
          </p:nvPr>
        </p:nvSpPr>
        <p:spPr>
          <a:xfrm>
            <a:off x="414704" y="5163887"/>
            <a:ext cx="1862922" cy="118822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1108"/>
              </a:spcBef>
              <a:spcAft>
                <a:spcPts val="554"/>
              </a:spcAft>
              <a:buClr>
                <a:schemeClr val="accent1"/>
              </a:buClr>
              <a:buFont typeface="Noto Sans Symbols"/>
              <a:buNone/>
              <a:defRPr sz="184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62" marR="0" lvl="1" indent="-16412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4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5103" marR="0" lvl="2" indent="-153575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7145" marR="0" lvl="3" indent="-153575" algn="l" rtl="0">
              <a:lnSpc>
                <a:spcPct val="100000"/>
              </a:lnSpc>
              <a:spcBef>
                <a:spcPts val="462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9186" marR="0" lvl="4" indent="-153576" algn="l" rtl="0">
              <a:lnSpc>
                <a:spcPct val="100000"/>
              </a:lnSpc>
              <a:spcBef>
                <a:spcPts val="462"/>
              </a:spcBef>
              <a:buClr>
                <a:schemeClr val="dk1"/>
              </a:buClr>
              <a:buSzPct val="70000"/>
              <a:buFont typeface="Arial"/>
              <a:buChar char="•"/>
              <a:defRPr sz="12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1227" marR="0" lvl="5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69" marR="0" lvl="6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5310" marR="0" lvl="7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87351" marR="0" lvl="8" indent="-105510" algn="l" rtl="0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100000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Shape 15"/>
          <p:cNvCxnSpPr/>
          <p:nvPr userDrawn="1"/>
        </p:nvCxnSpPr>
        <p:spPr>
          <a:xfrm>
            <a:off x="380983" y="983779"/>
            <a:ext cx="8231977" cy="0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6"/>
          <p:cNvCxnSpPr/>
          <p:nvPr userDrawn="1"/>
        </p:nvCxnSpPr>
        <p:spPr>
          <a:xfrm rot="10800000" flipH="1">
            <a:off x="8612960" y="730483"/>
            <a:ext cx="387430" cy="253298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7"/>
          <p:cNvCxnSpPr/>
          <p:nvPr userDrawn="1"/>
        </p:nvCxnSpPr>
        <p:spPr>
          <a:xfrm rot="10800000" flipH="1">
            <a:off x="380982" y="3"/>
            <a:ext cx="0" cy="985651"/>
          </a:xfrm>
          <a:prstGeom prst="straightConnector1">
            <a:avLst/>
          </a:prstGeom>
          <a:noFill/>
          <a:ln w="571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8"/>
          <p:cNvSpPr txBox="1"/>
          <p:nvPr userDrawn="1"/>
        </p:nvSpPr>
        <p:spPr>
          <a:xfrm>
            <a:off x="414289" y="6500445"/>
            <a:ext cx="611480" cy="21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6462" tIns="33231" rIns="66462" bIns="3323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66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15937755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9" y="1574800"/>
            <a:ext cx="7068645" cy="1835448"/>
          </a:xfrm>
        </p:spPr>
        <p:txBody>
          <a:bodyPr anchor="b">
            <a:normAutofit/>
          </a:bodyPr>
          <a:lstStyle>
            <a:lvl1pPr algn="l" defTabSz="316531" rtl="0" eaLnBrk="1" latinLnBrk="0" hangingPunct="1">
              <a:spcBef>
                <a:spcPct val="0"/>
              </a:spcBef>
              <a:buNone/>
              <a:defRPr lang="fr-FR" sz="249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10" y="3472208"/>
            <a:ext cx="7068653" cy="1752600"/>
          </a:xfrm>
        </p:spPr>
        <p:txBody>
          <a:bodyPr>
            <a:normAutofit/>
          </a:bodyPr>
          <a:lstStyle>
            <a:lvl1pPr marL="0" indent="0" algn="l">
              <a:buNone/>
              <a:defRPr lang="fr-FR" sz="1939" kern="1200" dirty="0">
                <a:solidFill>
                  <a:srgbClr val="1FA1E5"/>
                </a:solidFill>
                <a:latin typeface="+mn-lt"/>
                <a:ea typeface="+mn-ea"/>
                <a:cs typeface="+mn-cs"/>
              </a:defRPr>
            </a:lvl1pPr>
            <a:lvl2pPr marL="3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316531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98903" y="5516417"/>
            <a:ext cx="6290733" cy="0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 flipV="1">
            <a:off x="6995213" y="4489116"/>
            <a:ext cx="1519767" cy="1024465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 flipV="1">
            <a:off x="698890" y="36"/>
            <a:ext cx="295" cy="5507953"/>
          </a:xfrm>
          <a:prstGeom prst="line">
            <a:avLst/>
          </a:prstGeom>
          <a:ln w="57150" cap="rnd" cmpd="sng">
            <a:solidFill>
              <a:srgbClr val="139FE8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4" y="618071"/>
            <a:ext cx="2857500" cy="558800"/>
          </a:xfrm>
          <a:prstGeom prst="rect">
            <a:avLst/>
          </a:prstGeom>
        </p:spPr>
      </p:pic>
      <p:pic>
        <p:nvPicPr>
          <p:cNvPr id="10" name="Image 11" descr="2014_MENESRlogo_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06" y="626472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9333" y="6436024"/>
            <a:ext cx="1410135" cy="273607"/>
          </a:xfrm>
          <a:prstGeom prst="rect">
            <a:avLst/>
          </a:prstGeom>
        </p:spPr>
      </p:pic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3869468" y="6343931"/>
            <a:ext cx="3120150" cy="457793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14"/>
              </a:lnSpc>
            </a:pPr>
            <a:r>
              <a:rPr lang="fr-FR" sz="692" b="1" dirty="0" smtClean="0">
                <a:solidFill>
                  <a:srgbClr val="139FE8"/>
                </a:solidFill>
                <a:latin typeface="Calibri"/>
              </a:rPr>
              <a:t>Direction du numérique pour l’éducation</a:t>
            </a:r>
            <a:endParaRPr lang="fr-FR" sz="692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4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2000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78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6369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6369" algn="l" rtl="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637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209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2000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78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6369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6369" algn="l" rtl="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637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280080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 smtClean="0"/>
              <a:t>Mouvement PDIR 2020 vers les COM et Mayotte</a:t>
            </a:r>
            <a:endParaRPr lang="fr-FR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4131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2000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78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6369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6369" algn="l" rtl="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637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075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8154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8154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2000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78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6369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6369" algn="l" rtl="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637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18292" y="6500445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71600" y="6500445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23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2041" marR="0" lvl="1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44083" marR="0" lvl="2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124" marR="0" lvl="3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8165" marR="0" lvl="4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10207" marR="0" lvl="5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32248" marR="0" lvl="6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54289" marR="0" lvl="7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6331" marR="0" lvl="8" indent="0" algn="l" rtl="0">
              <a:spcBef>
                <a:spcPts val="0"/>
              </a:spcBef>
              <a:buNone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95585" y="6500445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‹N°›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39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8155" y="98025"/>
            <a:ext cx="8307692" cy="862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8155" y="1132113"/>
            <a:ext cx="8307692" cy="52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Noto Sans Symbols"/>
              <a:buChar char="⬛"/>
              <a:defRPr sz="2000" b="1" i="0" u="none" strike="noStrike" cap="none">
                <a:solidFill>
                  <a:srgbClr val="1FA1E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78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0000"/>
              <a:buFont typeface="Noto Sans Symbols"/>
              <a:buChar char="⬛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6369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6369" algn="l" rtl="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Noto Sans Symbols"/>
              <a:buChar char="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637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18293" y="6500447"/>
            <a:ext cx="1094131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30/08/2019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71600" y="6500447"/>
            <a:ext cx="4460740" cy="24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92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6531" marR="0" lvl="1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3062" marR="0" lvl="2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49593" marR="0" lvl="3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66124" marR="0" lvl="4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82655" marR="0" lvl="5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186" marR="0" lvl="6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15717" marR="0" lvl="7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32248" marR="0" lvl="8" indent="0" algn="l" rtl="0">
              <a:spcBef>
                <a:spcPts val="0"/>
              </a:spcBef>
              <a:buNone/>
              <a:defRPr sz="1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mtClean="0"/>
              <a:t>Mouvement PDIR 2020 vers les COM et Mayotte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95586" y="6500447"/>
            <a:ext cx="530261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7F7F7F"/>
              </a:buClr>
              <a:buSzPct val="25000"/>
            </a:pPr>
            <a:fld id="{00000000-1234-1234-1234-123412341234}" type="slidenum">
              <a:rPr lang="fr-FR" sz="692" smtClean="0">
                <a:solidFill>
                  <a:srgbClr val="7F7F7F"/>
                </a:solidFill>
                <a:ea typeface="Arial"/>
                <a:cs typeface="Arial"/>
                <a:sym typeface="Arial"/>
              </a:rPr>
              <a:pPr algn="r">
                <a:buClr>
                  <a:srgbClr val="7F7F7F"/>
                </a:buClr>
                <a:buSzPct val="25000"/>
              </a:pPr>
              <a:t>‹N°›</a:t>
            </a:fld>
            <a:endParaRPr lang="fr-FR" sz="692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0402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ance-portail-agent@ac-toulouse.f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70560" y="60957"/>
            <a:ext cx="7071360" cy="5599611"/>
          </a:xfrm>
          <a:prstGeom prst="rect">
            <a:avLst/>
          </a:prstGeom>
          <a:noFill/>
          <a:ln>
            <a:noFill/>
          </a:ln>
        </p:spPr>
        <p:txBody>
          <a:bodyPr vert="horz" lIns="84392" tIns="42185" rIns="84392" bIns="42185" rtlCol="0" anchor="ctr" anchorCtr="0">
            <a:noAutofit/>
          </a:bodyPr>
          <a:lstStyle/>
          <a:p>
            <a:pPr>
              <a:buSzPct val="25000"/>
            </a:pPr>
            <a:r>
              <a:rPr lang="fr-FR" sz="2400" b="1" dirty="0">
                <a:solidFill>
                  <a:srgbClr val="1FA1E5"/>
                </a:solidFill>
              </a:rPr>
              <a:t>A</a:t>
            </a:r>
            <a:r>
              <a:rPr lang="fr-FR" sz="2400" b="1" dirty="0" smtClean="0">
                <a:solidFill>
                  <a:srgbClr val="1FA1E5"/>
                </a:solidFill>
              </a:rPr>
              <a:t>ffectation de </a:t>
            </a:r>
            <a:r>
              <a:rPr lang="fr-FR" sz="2400" b="1" dirty="0">
                <a:solidFill>
                  <a:srgbClr val="1FA1E5"/>
                </a:solidFill>
              </a:rPr>
              <a:t>personnels de direction en Nouvelle-Calédonie, en Polynésie Française, à Wallis-et-Futuna, à Saint Pierre et Miquelon et à </a:t>
            </a:r>
            <a:r>
              <a:rPr lang="fr-FR" sz="2400" b="1" dirty="0" smtClean="0">
                <a:solidFill>
                  <a:srgbClr val="1FA1E5"/>
                </a:solidFill>
              </a:rPr>
              <a:t>Mayotte - Rentrée 2020</a:t>
            </a:r>
            <a:r>
              <a:rPr lang="fr-FR" sz="3600" b="1" dirty="0">
                <a:solidFill>
                  <a:srgbClr val="1FA1E5"/>
                </a:solidFill>
              </a:rPr>
              <a:t/>
            </a:r>
            <a:br>
              <a:rPr lang="fr-FR" sz="3600" b="1" dirty="0">
                <a:solidFill>
                  <a:srgbClr val="1FA1E5"/>
                </a:solidFill>
              </a:rPr>
            </a:br>
            <a:r>
              <a:rPr lang="fr-FR" sz="3600" b="1" dirty="0" smtClean="0">
                <a:solidFill>
                  <a:srgbClr val="1FA1E5"/>
                </a:solidFill>
              </a:rPr>
              <a:t/>
            </a:r>
            <a:br>
              <a:rPr lang="fr-FR" sz="3600" b="1" dirty="0" smtClean="0">
                <a:solidFill>
                  <a:srgbClr val="1FA1E5"/>
                </a:solidFill>
              </a:rPr>
            </a:br>
            <a:r>
              <a:rPr lang="fr-FR" sz="2000" b="1" dirty="0" smtClean="0">
                <a:solidFill>
                  <a:srgbClr val="1FA1E5"/>
                </a:solidFill>
              </a:rPr>
              <a:t>Guide pour l’accès et l’utilisation du Portail Agent</a:t>
            </a:r>
            <a:endParaRPr lang="fr-FR" sz="3600" b="1" dirty="0">
              <a:solidFill>
                <a:srgbClr val="1FA1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10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RECHERCHE D’UN ETABLISSEMENT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852657" y="1996550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30/08/2019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Mouvement PDIR 2020 vers les COM et Mayotte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4" y="1234352"/>
            <a:ext cx="2712306" cy="1525672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338191" y="1499518"/>
            <a:ext cx="1853058" cy="923330"/>
            <a:chOff x="3336922" y="1498880"/>
            <a:chExt cx="1853058" cy="923330"/>
          </a:xfrm>
        </p:grpSpPr>
        <p:sp>
          <p:nvSpPr>
            <p:cNvPr id="16" name="ZoneTexte 15"/>
            <p:cNvSpPr txBox="1"/>
            <p:nvPr/>
          </p:nvSpPr>
          <p:spPr>
            <a:xfrm>
              <a:off x="3336922" y="1498880"/>
              <a:ext cx="1853058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Remplir tous les critères de recherche puis cliquer sur le bouton: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3165" y="2142456"/>
              <a:ext cx="500572" cy="270579"/>
            </a:xfrm>
            <a:prstGeom prst="rect">
              <a:avLst/>
            </a:prstGeom>
          </p:spPr>
        </p:pic>
      </p:grpSp>
      <p:cxnSp>
        <p:nvCxnSpPr>
          <p:cNvPr id="24" name="Connecteur droit avec flèche 23"/>
          <p:cNvCxnSpPr>
            <a:stCxn id="16" idx="1"/>
          </p:cNvCxnSpPr>
          <p:nvPr/>
        </p:nvCxnSpPr>
        <p:spPr>
          <a:xfrm flipH="1" flipV="1">
            <a:off x="2866389" y="1741516"/>
            <a:ext cx="471802" cy="219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2848209" y="1961183"/>
            <a:ext cx="487576" cy="197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6" idx="1"/>
          </p:cNvCxnSpPr>
          <p:nvPr/>
        </p:nvCxnSpPr>
        <p:spPr>
          <a:xfrm flipH="1">
            <a:off x="2944949" y="1961183"/>
            <a:ext cx="393242" cy="206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6" idx="1"/>
          </p:cNvCxnSpPr>
          <p:nvPr/>
        </p:nvCxnSpPr>
        <p:spPr>
          <a:xfrm flipH="1">
            <a:off x="2920785" y="1961183"/>
            <a:ext cx="417406" cy="359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2034295" y="3026073"/>
            <a:ext cx="5489258" cy="1676735"/>
            <a:chOff x="2034295" y="3026073"/>
            <a:chExt cx="5489258" cy="167673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4295" y="3026073"/>
              <a:ext cx="3079451" cy="1676735"/>
            </a:xfrm>
            <a:prstGeom prst="rect">
              <a:avLst/>
            </a:prstGeom>
          </p:spPr>
        </p:pic>
        <p:grpSp>
          <p:nvGrpSpPr>
            <p:cNvPr id="10" name="Groupe 9"/>
            <p:cNvGrpSpPr/>
            <p:nvPr/>
          </p:nvGrpSpPr>
          <p:grpSpPr>
            <a:xfrm>
              <a:off x="5452666" y="3253509"/>
              <a:ext cx="2070887" cy="1015663"/>
              <a:chOff x="5245964" y="3139850"/>
              <a:chExt cx="2070887" cy="1015663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5245964" y="3139850"/>
                <a:ext cx="2070887" cy="1015663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La liste des établissements s’affiche. Il est possible de consulter la </a:t>
                </a:r>
                <a:r>
                  <a:rPr lang="fr-FR" sz="1200" dirty="0" smtClean="0">
                    <a:solidFill>
                      <a:srgbClr val="FFFFFF"/>
                    </a:solidFill>
                  </a:rPr>
                  <a:t>« Fiche Etablissement » en cliquant sur le bouton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7167" y="3890069"/>
                <a:ext cx="247949" cy="247949"/>
              </a:xfrm>
              <a:prstGeom prst="rect">
                <a:avLst/>
              </a:prstGeom>
            </p:spPr>
          </p:pic>
        </p:grp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946469" y="3761341"/>
              <a:ext cx="506197" cy="2093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2212423" y="4482131"/>
            <a:ext cx="6513423" cy="1903933"/>
            <a:chOff x="2212423" y="4482131"/>
            <a:chExt cx="6513423" cy="190393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8323" y="4482131"/>
              <a:ext cx="3217523" cy="1903933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2212423" y="5196759"/>
              <a:ext cx="2801604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fiche établissement comprend les informations tel que les coordonnés, la catégorie financière, les items de complexité et les commentaires.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0" name="Connecteur droit avec flèche 39"/>
            <p:cNvCxnSpPr>
              <a:stCxn id="22" idx="3"/>
            </p:cNvCxnSpPr>
            <p:nvPr/>
          </p:nvCxnSpPr>
          <p:spPr>
            <a:xfrm flipV="1">
              <a:off x="5014027" y="4937760"/>
              <a:ext cx="494296" cy="6744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stCxn id="22" idx="3"/>
            </p:cNvCxnSpPr>
            <p:nvPr/>
          </p:nvCxnSpPr>
          <p:spPr>
            <a:xfrm>
              <a:off x="5014027" y="5612258"/>
              <a:ext cx="601000" cy="576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4980748" y="5612258"/>
              <a:ext cx="634279" cy="5264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rganigramme : Connecteur 14"/>
          <p:cNvSpPr/>
          <p:nvPr/>
        </p:nvSpPr>
        <p:spPr>
          <a:xfrm>
            <a:off x="3215965" y="1355383"/>
            <a:ext cx="242047" cy="223698"/>
          </a:xfrm>
          <a:prstGeom prst="flowChartConnecto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4" name="Organigramme : Connecteur 33"/>
          <p:cNvSpPr/>
          <p:nvPr/>
        </p:nvSpPr>
        <p:spPr>
          <a:xfrm>
            <a:off x="5297887" y="3092753"/>
            <a:ext cx="242047" cy="223698"/>
          </a:xfrm>
          <a:prstGeom prst="flowChartConnecto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36" name="Organigramme : Connecteur 35"/>
          <p:cNvSpPr/>
          <p:nvPr/>
        </p:nvSpPr>
        <p:spPr>
          <a:xfrm>
            <a:off x="2074760" y="5063648"/>
            <a:ext cx="242047" cy="223698"/>
          </a:xfrm>
          <a:prstGeom prst="flowChartConnecto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11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8154" y="98025"/>
            <a:ext cx="6512806" cy="862572"/>
          </a:xfrm>
        </p:spPr>
        <p:txBody>
          <a:bodyPr>
            <a:noAutofit/>
          </a:bodyPr>
          <a:lstStyle/>
          <a:p>
            <a:r>
              <a:rPr lang="fr-FR" sz="2400" dirty="0" smtClean="0"/>
              <a:t>RECHERCHE D’UN GROUPE DE COMMUNES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852657" y="1996550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30/08/2019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Mouvement PDIR 2020 vers les COM et Mayotte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183138" y="2712130"/>
            <a:ext cx="1853058" cy="923330"/>
            <a:chOff x="5583733" y="3225414"/>
            <a:chExt cx="1853058" cy="923330"/>
          </a:xfrm>
        </p:grpSpPr>
        <p:sp>
          <p:nvSpPr>
            <p:cNvPr id="34" name="ZoneTexte 33"/>
            <p:cNvSpPr txBox="1"/>
            <p:nvPr/>
          </p:nvSpPr>
          <p:spPr>
            <a:xfrm>
              <a:off x="5583733" y="3225414"/>
              <a:ext cx="1853058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Remplir tous les critères de recherche puis cliquer sur le bouton: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6431" y="3843329"/>
              <a:ext cx="500572" cy="270579"/>
            </a:xfrm>
            <a:prstGeom prst="rect">
              <a:avLst/>
            </a:prstGeom>
          </p:spPr>
        </p:pic>
      </p:grpSp>
      <p:sp>
        <p:nvSpPr>
          <p:cNvPr id="38" name="ZoneTexte 37"/>
          <p:cNvSpPr txBox="1"/>
          <p:nvPr/>
        </p:nvSpPr>
        <p:spPr>
          <a:xfrm>
            <a:off x="5194502" y="4874244"/>
            <a:ext cx="185305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liste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des communes du regroupement s’affiche.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80" y="1284234"/>
            <a:ext cx="4463109" cy="4726276"/>
          </a:xfrm>
          <a:prstGeom prst="rect">
            <a:avLst/>
          </a:prstGeom>
        </p:spPr>
      </p:pic>
      <p:cxnSp>
        <p:nvCxnSpPr>
          <p:cNvPr id="20" name="Connecteur droit avec flèche 19"/>
          <p:cNvCxnSpPr>
            <a:stCxn id="34" idx="1"/>
          </p:cNvCxnSpPr>
          <p:nvPr/>
        </p:nvCxnSpPr>
        <p:spPr>
          <a:xfrm flipH="1" flipV="1">
            <a:off x="2865120" y="3108960"/>
            <a:ext cx="2318018" cy="648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34" idx="1"/>
          </p:cNvCxnSpPr>
          <p:nvPr/>
        </p:nvCxnSpPr>
        <p:spPr>
          <a:xfrm flipH="1">
            <a:off x="2865120" y="3173795"/>
            <a:ext cx="2318018" cy="7450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4" idx="1"/>
          </p:cNvCxnSpPr>
          <p:nvPr/>
        </p:nvCxnSpPr>
        <p:spPr>
          <a:xfrm flipH="1">
            <a:off x="2865120" y="3173795"/>
            <a:ext cx="2318018" cy="2630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8" idx="1"/>
          </p:cNvCxnSpPr>
          <p:nvPr/>
        </p:nvCxnSpPr>
        <p:spPr>
          <a:xfrm flipH="1" flipV="1">
            <a:off x="4476206" y="5197409"/>
            <a:ext cx="718296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72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12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CONSULTATION DE LA NOTE DE SERVICE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27" y="3026864"/>
            <a:ext cx="1493649" cy="7011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672" y="1259113"/>
            <a:ext cx="3505504" cy="504182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40086" y="4971081"/>
            <a:ext cx="586494" cy="306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cxnSp>
        <p:nvCxnSpPr>
          <p:cNvPr id="15" name="Connecteur droit avec flèche 14"/>
          <p:cNvCxnSpPr>
            <a:stCxn id="8" idx="3"/>
            <a:endCxn id="28" idx="1"/>
          </p:cNvCxnSpPr>
          <p:nvPr/>
        </p:nvCxnSpPr>
        <p:spPr>
          <a:xfrm>
            <a:off x="3542276" y="3377415"/>
            <a:ext cx="4097810" cy="174682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9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13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VOEUX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488994" y="147802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42" name="Groupe 41"/>
          <p:cNvGrpSpPr/>
          <p:nvPr/>
        </p:nvGrpSpPr>
        <p:grpSpPr>
          <a:xfrm>
            <a:off x="3246922" y="1064513"/>
            <a:ext cx="5554976" cy="5332015"/>
            <a:chOff x="3246922" y="1064513"/>
            <a:chExt cx="5554976" cy="5332015"/>
          </a:xfrm>
        </p:grpSpPr>
        <p:sp>
          <p:nvSpPr>
            <p:cNvPr id="15" name="ZoneTexte 14"/>
            <p:cNvSpPr txBox="1"/>
            <p:nvPr/>
          </p:nvSpPr>
          <p:spPr>
            <a:xfrm>
              <a:off x="6604504" y="1368577"/>
              <a:ext cx="2197394" cy="101566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Dans le cadre de la procédure d’affectation dans les collectivités d’outre-mer et à Mayotte, seul ce calendrier est utilisé.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604503" y="3898009"/>
              <a:ext cx="2197395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Accéder à la saisie de la demande de mobilité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3928401" y="2129096"/>
              <a:ext cx="741073" cy="104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6922" y="1064513"/>
              <a:ext cx="3081374" cy="533201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413760" y="4034028"/>
              <a:ext cx="2645250" cy="1896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30" name="Connecteur droit avec flèche 29"/>
            <p:cNvCxnSpPr>
              <a:stCxn id="15" idx="1"/>
            </p:cNvCxnSpPr>
            <p:nvPr/>
          </p:nvCxnSpPr>
          <p:spPr>
            <a:xfrm flipH="1" flipV="1">
              <a:off x="6059010" y="1872343"/>
              <a:ext cx="545494" cy="40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16" idx="1"/>
              <a:endCxn id="24" idx="3"/>
            </p:cNvCxnSpPr>
            <p:nvPr/>
          </p:nvCxnSpPr>
          <p:spPr>
            <a:xfrm flipH="1">
              <a:off x="6059010" y="4128842"/>
              <a:ext cx="545493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29" name="Multiplication 28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46" name="ZoneTexte 45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47" name="Bouée 46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44" name="ZoneTexte 43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45" name="Bouée 44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40" name="ZoneTexte 39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43" name="Bouée 42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38" name="ZoneTexte 37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39" name="Bouée 38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0828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14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VŒUX - MOTIF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728809" y="1170071"/>
            <a:ext cx="6672937" cy="4926081"/>
            <a:chOff x="1728809" y="1170071"/>
            <a:chExt cx="6672937" cy="4926081"/>
          </a:xfrm>
        </p:grpSpPr>
        <p:sp>
          <p:nvSpPr>
            <p:cNvPr id="12" name="ZoneTexte 11"/>
            <p:cNvSpPr txBox="1"/>
            <p:nvPr/>
          </p:nvSpPr>
          <p:spPr>
            <a:xfrm>
              <a:off x="1728809" y="2388808"/>
              <a:ext cx="2157407" cy="276998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La </a:t>
              </a:r>
              <a:r>
                <a:rPr lang="fr-FR" sz="1200" dirty="0">
                  <a:solidFill>
                    <a:schemeClr val="bg1"/>
                  </a:solidFill>
                </a:rPr>
                <a:t>demande </a:t>
              </a:r>
              <a:r>
                <a:rPr lang="fr-FR" sz="1200" dirty="0" smtClean="0">
                  <a:solidFill>
                    <a:schemeClr val="bg1"/>
                  </a:solidFill>
                </a:rPr>
                <a:t>d’affectation dans les COM et à Mayotte est </a:t>
              </a:r>
              <a:r>
                <a:rPr lang="fr-FR" sz="1200" dirty="0">
                  <a:solidFill>
                    <a:schemeClr val="bg1"/>
                  </a:solidFill>
                </a:rPr>
                <a:t>constituée de quatre étapes, matérialisées par des onglets. Les données sont enregistrées à chaque changement d'étape. Il est possible de revenir à l'étape précédente.</a:t>
              </a:r>
            </a:p>
            <a:p>
              <a:r>
                <a:rPr lang="fr-FR" sz="1200" dirty="0">
                  <a:solidFill>
                    <a:schemeClr val="bg1"/>
                  </a:solidFill>
                </a:rPr>
                <a:t>Il est possible de modifier ou de supprimer une candidature tant que la période de saisie des dossiers est </a:t>
              </a:r>
              <a:r>
                <a:rPr lang="fr-FR" sz="1200" dirty="0" smtClean="0">
                  <a:solidFill>
                    <a:schemeClr val="bg1"/>
                  </a:solidFill>
                </a:rPr>
                <a:t>ouverte.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5920" y="1170071"/>
              <a:ext cx="4035826" cy="4926081"/>
            </a:xfrm>
            <a:prstGeom prst="rect">
              <a:avLst/>
            </a:prstGeom>
          </p:spPr>
        </p:pic>
        <p:cxnSp>
          <p:nvCxnSpPr>
            <p:cNvPr id="29" name="Connecteur droit avec flèche 28"/>
            <p:cNvCxnSpPr/>
            <p:nvPr/>
          </p:nvCxnSpPr>
          <p:spPr>
            <a:xfrm flipV="1">
              <a:off x="3857897" y="2495495"/>
              <a:ext cx="671840" cy="125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7217173" y="3770036"/>
              <a:ext cx="978412" cy="4971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en angle 10"/>
            <p:cNvCxnSpPr/>
            <p:nvPr/>
          </p:nvCxnSpPr>
          <p:spPr>
            <a:xfrm rot="5400000" flipH="1" flipV="1">
              <a:off x="4821875" y="2252837"/>
              <a:ext cx="870140" cy="4898866"/>
            </a:xfrm>
            <a:prstGeom prst="bentConnector4">
              <a:avLst>
                <a:gd name="adj1" fmla="val -26272"/>
                <a:gd name="adj2" fmla="val 100652"/>
              </a:avLst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7217173" y="131630"/>
            <a:ext cx="1915048" cy="721975"/>
            <a:chOff x="231816" y="1183817"/>
            <a:chExt cx="3527576" cy="1420782"/>
          </a:xfrm>
        </p:grpSpPr>
        <p:sp>
          <p:nvSpPr>
            <p:cNvPr id="15" name="Multiplication 14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28" name="ZoneTexte 27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30" name="Bouée 29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8" name="Groupe 17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26" name="ZoneTexte 25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27" name="Bouée 26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9" name="Groupe 18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25" name="Bouée 24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0" name="Groupe 19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21" name="ZoneTexte 20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22" name="Bouée 21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923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15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VŒUX - CANDIDATURE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153858" y="1291333"/>
            <a:ext cx="6979677" cy="4683622"/>
            <a:chOff x="1153858" y="1291333"/>
            <a:chExt cx="6979677" cy="4683622"/>
          </a:xfrm>
        </p:grpSpPr>
        <p:grpSp>
          <p:nvGrpSpPr>
            <p:cNvPr id="14" name="Groupe 13"/>
            <p:cNvGrpSpPr/>
            <p:nvPr/>
          </p:nvGrpSpPr>
          <p:grpSpPr>
            <a:xfrm>
              <a:off x="1153858" y="1291333"/>
              <a:ext cx="3319719" cy="3115143"/>
              <a:chOff x="387502" y="1143280"/>
              <a:chExt cx="3319719" cy="3115143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7502" y="1143281"/>
                <a:ext cx="3319719" cy="311514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87502" y="1143280"/>
                <a:ext cx="3319719" cy="311514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46" y="1793887"/>
              <a:ext cx="3048130" cy="3551340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882" y="2751142"/>
              <a:ext cx="2349293" cy="2638437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242" y="3504783"/>
              <a:ext cx="2349293" cy="1979152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1184510" y="5513290"/>
              <a:ext cx="2647263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Saisir les informations demandées sur l’onglet « Candidature »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necteur droit avec flèche 14"/>
            <p:cNvCxnSpPr>
              <a:stCxn id="13" idx="0"/>
            </p:cNvCxnSpPr>
            <p:nvPr/>
          </p:nvCxnSpPr>
          <p:spPr>
            <a:xfrm flipH="1" flipV="1">
              <a:off x="2508070" y="4494360"/>
              <a:ext cx="72" cy="10189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13" idx="0"/>
            </p:cNvCxnSpPr>
            <p:nvPr/>
          </p:nvCxnSpPr>
          <p:spPr>
            <a:xfrm flipV="1">
              <a:off x="2508142" y="5003824"/>
              <a:ext cx="786469" cy="5094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3" idx="3"/>
            </p:cNvCxnSpPr>
            <p:nvPr/>
          </p:nvCxnSpPr>
          <p:spPr>
            <a:xfrm flipV="1">
              <a:off x="3831773" y="5389580"/>
              <a:ext cx="1272408" cy="3545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13" idx="3"/>
              <a:endCxn id="12" idx="2"/>
            </p:cNvCxnSpPr>
            <p:nvPr/>
          </p:nvCxnSpPr>
          <p:spPr>
            <a:xfrm flipV="1">
              <a:off x="3831773" y="5483935"/>
              <a:ext cx="3127116" cy="2601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23" name="Multiplication 22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35" name="ZoneTexte 34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36" name="Bouée 35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6" name="Groupe 25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34" name="Bouée 33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" name="Groupe 26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31" name="ZoneTexte 30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32" name="Bouée 31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29" name="ZoneTexte 28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30" name="Bouée 29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7722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16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VŒUX – CANDIDATURE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18" name="Multiplication 17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34" name="ZoneTexte 33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36" name="Bouée 35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32" name="ZoneTexte 31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33" name="Bouée 32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29" name="ZoneTexte 28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31" name="Bouée 30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6" name="Groupe 25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27" name="ZoneTexte 26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28" name="Bouée 27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6" y="1098340"/>
            <a:ext cx="2978511" cy="5086465"/>
          </a:xfrm>
          <a:prstGeom prst="rect">
            <a:avLst/>
          </a:prstGeom>
        </p:spPr>
      </p:pic>
      <p:grpSp>
        <p:nvGrpSpPr>
          <p:cNvPr id="38" name="Groupe 37"/>
          <p:cNvGrpSpPr/>
          <p:nvPr/>
        </p:nvGrpSpPr>
        <p:grpSpPr>
          <a:xfrm>
            <a:off x="517658" y="2827649"/>
            <a:ext cx="7957554" cy="2585278"/>
            <a:chOff x="517658" y="2827649"/>
            <a:chExt cx="7957554" cy="2585278"/>
          </a:xfrm>
        </p:grpSpPr>
        <p:sp>
          <p:nvSpPr>
            <p:cNvPr id="13" name="ZoneTexte 12"/>
            <p:cNvSpPr txBox="1"/>
            <p:nvPr/>
          </p:nvSpPr>
          <p:spPr>
            <a:xfrm>
              <a:off x="517658" y="3174020"/>
              <a:ext cx="1613291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Attacher les dossiers demandés.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782463" y="3143288"/>
              <a:ext cx="1692749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Vous pouvez consulter le modèle de CV.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Connecteur droit avec flèche 18"/>
            <p:cNvCxnSpPr>
              <a:stCxn id="13" idx="3"/>
            </p:cNvCxnSpPr>
            <p:nvPr/>
          </p:nvCxnSpPr>
          <p:spPr>
            <a:xfrm flipV="1">
              <a:off x="2130949" y="2924110"/>
              <a:ext cx="1207516" cy="4807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24" idx="1"/>
            </p:cNvCxnSpPr>
            <p:nvPr/>
          </p:nvCxnSpPr>
          <p:spPr>
            <a:xfrm flipH="1" flipV="1">
              <a:off x="4197533" y="2827649"/>
              <a:ext cx="2584930" cy="638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3" idx="3"/>
            </p:cNvCxnSpPr>
            <p:nvPr/>
          </p:nvCxnSpPr>
          <p:spPr>
            <a:xfrm>
              <a:off x="2130949" y="3404853"/>
              <a:ext cx="1207516" cy="20080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>
            <a:off x="517659" y="4777177"/>
            <a:ext cx="15300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Attacher en un seul fichier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/>
                </a:solidFill>
              </a:rPr>
              <a:t>une lettre de motivation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bg1"/>
                </a:solidFill>
              </a:rPr>
              <a:t>le dernier compte rendu d’entretien professionnel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>
            <a:stCxn id="37" idx="3"/>
          </p:cNvCxnSpPr>
          <p:nvPr/>
        </p:nvCxnSpPr>
        <p:spPr>
          <a:xfrm flipV="1">
            <a:off x="2047659" y="5461532"/>
            <a:ext cx="1290806" cy="8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3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17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SAISIE DES VŒUX – VŒUX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98764" y="1111858"/>
            <a:ext cx="8582686" cy="4984969"/>
            <a:chOff x="298764" y="1111858"/>
            <a:chExt cx="8582686" cy="4984969"/>
          </a:xfrm>
        </p:grpSpPr>
        <p:sp>
          <p:nvSpPr>
            <p:cNvPr id="7" name="Rectangle 6"/>
            <p:cNvSpPr/>
            <p:nvPr/>
          </p:nvSpPr>
          <p:spPr>
            <a:xfrm>
              <a:off x="298764" y="1259113"/>
              <a:ext cx="8582686" cy="32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180002" y="3379267"/>
              <a:ext cx="395160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Vous pouvez saisir des vœux sur postes de chef d’établissement et/ou sur postes de chef d’établissement adjoint.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779" y="1111858"/>
              <a:ext cx="3651716" cy="498496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52172" y="2788825"/>
              <a:ext cx="3431852" cy="17481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180002" y="4684188"/>
              <a:ext cx="395160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Puisque seule la période de saisie des demandes d’affectation dans les COM et à Mayotte est ouverte, seuls les liens correspondants sont disponibles.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2171" y="4576442"/>
              <a:ext cx="3431852" cy="101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10" name="Connecteur droit avec flèche 9"/>
            <p:cNvCxnSpPr>
              <a:stCxn id="39" idx="1"/>
            </p:cNvCxnSpPr>
            <p:nvPr/>
          </p:nvCxnSpPr>
          <p:spPr>
            <a:xfrm flipH="1" flipV="1">
              <a:off x="3884023" y="3702432"/>
              <a:ext cx="29597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 flipV="1">
              <a:off x="3884023" y="5024695"/>
              <a:ext cx="29597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17" name="Multiplication 16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34" name="Bouée 33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31" name="ZoneTexte 30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32" name="Bouée 31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28" name="ZoneTexte 27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30" name="Bouée 29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25" name="ZoneTexte 24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27" name="Bouée 26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041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18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VŒUX – VŒUX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30/08/2019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Mouvement PDIR 2020 vers les COM et Mayotte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220339" y="1511305"/>
            <a:ext cx="2304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Saisir toutes les informations demandées.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5" y="1106091"/>
            <a:ext cx="4446291" cy="47634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2" y="2423403"/>
            <a:ext cx="2046514" cy="823031"/>
          </a:xfrm>
          <a:prstGeom prst="rect">
            <a:avLst/>
          </a:prstGeom>
          <a:ln w="28575"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07" y="4835449"/>
            <a:ext cx="2159697" cy="764130"/>
          </a:xfrm>
          <a:prstGeom prst="rect">
            <a:avLst/>
          </a:prstGeom>
          <a:ln w="2857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733006" y="3387633"/>
            <a:ext cx="1558670" cy="139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3006" y="3719366"/>
            <a:ext cx="1558670" cy="106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Connecteur droit avec flèche 24"/>
          <p:cNvCxnSpPr>
            <a:stCxn id="19" idx="3"/>
            <a:endCxn id="14" idx="1"/>
          </p:cNvCxnSpPr>
          <p:nvPr/>
        </p:nvCxnSpPr>
        <p:spPr>
          <a:xfrm flipV="1">
            <a:off x="3291676" y="2834919"/>
            <a:ext cx="3119116" cy="622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31" idx="3"/>
            <a:endCxn id="16" idx="1"/>
          </p:cNvCxnSpPr>
          <p:nvPr/>
        </p:nvCxnSpPr>
        <p:spPr>
          <a:xfrm>
            <a:off x="3291676" y="3951944"/>
            <a:ext cx="3153131" cy="1265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1" idx="3"/>
            <a:endCxn id="8" idx="1"/>
          </p:cNvCxnSpPr>
          <p:nvPr/>
        </p:nvCxnSpPr>
        <p:spPr>
          <a:xfrm>
            <a:off x="3291676" y="3772426"/>
            <a:ext cx="3082260" cy="236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12341" y="3894892"/>
            <a:ext cx="779335" cy="114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936" y="3486981"/>
            <a:ext cx="2301439" cy="104403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868241" y="5461642"/>
            <a:ext cx="100882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Valider votre vœux.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40139" y="5582328"/>
            <a:ext cx="834582" cy="215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cxnSp>
        <p:nvCxnSpPr>
          <p:cNvPr id="35" name="Connecteur droit avec flèche 34"/>
          <p:cNvCxnSpPr>
            <a:stCxn id="36" idx="1"/>
            <a:endCxn id="37" idx="3"/>
          </p:cNvCxnSpPr>
          <p:nvPr/>
        </p:nvCxnSpPr>
        <p:spPr>
          <a:xfrm flipH="1" flipV="1">
            <a:off x="3474721" y="5689967"/>
            <a:ext cx="1393520" cy="2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23" name="Multiplication 22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43" name="ZoneTexte 42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44" name="Bouée 43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" name="Groupe 26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41" name="ZoneTexte 40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42" name="Bouée 41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9" name="Groupe 28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38" name="ZoneTexte 37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40" name="Bouée 39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2" name="Groupe 31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33" name="ZoneTexte 32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34" name="Bouée 33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3328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19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VŒUX – VALIDATION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892687" y="5294811"/>
            <a:ext cx="747496" cy="200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01970" y="5254246"/>
            <a:ext cx="1550272" cy="28142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Valider votre vœux. 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49341" y="1259113"/>
            <a:ext cx="4562447" cy="4389346"/>
            <a:chOff x="549341" y="1259113"/>
            <a:chExt cx="4562447" cy="438934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41" y="1259113"/>
              <a:ext cx="4562447" cy="438934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082" y="2508209"/>
              <a:ext cx="2783101" cy="2746037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16" name="Multiplication 15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28" name="ZoneTexte 27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29" name="Bouée 28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9" name="Groupe 18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26" name="ZoneTexte 25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27" name="Bouée 26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0" name="Groupe 19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24" name="ZoneTexte 23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25" name="Bouée 24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22" name="ZoneTexte 21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23" name="Bouée 22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cxnSp>
        <p:nvCxnSpPr>
          <p:cNvPr id="14" name="Connecteur droit avec flèche 13"/>
          <p:cNvCxnSpPr>
            <a:stCxn id="13" idx="1"/>
          </p:cNvCxnSpPr>
          <p:nvPr/>
        </p:nvCxnSpPr>
        <p:spPr>
          <a:xfrm flipH="1">
            <a:off x="3640183" y="5394960"/>
            <a:ext cx="17617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57853" y="5287320"/>
            <a:ext cx="791039" cy="207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2608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AFFECTATION DANS LES COLLECTIVITES D’OUTRE-MER ET A MAYOTTE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2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028" y="1144699"/>
            <a:ext cx="844281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Les opérations d’affectation de personnels de direction dans les COM et à Mayotte se font maintenant dans l’application SIRHEN.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 guide s’adresse donc à vous si :</a:t>
            </a:r>
          </a:p>
          <a:p>
            <a:pPr marL="685800" lvl="1" indent="-228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Vous êtes affecté dans une académie et vous souhaitez faire des vœux d’affectation dans un établissement d’une collectivité d’outre-mer et à Mayotte. </a:t>
            </a:r>
          </a:p>
          <a:p>
            <a:pPr marL="685800" lvl="1" indent="-228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Vous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êtes affecté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dans une collectivité d’outre-mer où se situe votre centre des intérêts matériels et moraux et vous souhaitez faire des vœux dans un autre établissement de ce territoire. </a:t>
            </a:r>
          </a:p>
          <a:p>
            <a:pPr marL="685800" lvl="1" indent="-2286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Vous êtes affecté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à Mayotte et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vous souhaitez faire des vœux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dans un autre établissement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M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ayotte.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 ce stade, les étapes clés sont: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090941" y="4259131"/>
            <a:ext cx="3527576" cy="1420782"/>
            <a:chOff x="2101626" y="4886672"/>
            <a:chExt cx="1167922" cy="442920"/>
          </a:xfrm>
        </p:grpSpPr>
        <p:grpSp>
          <p:nvGrpSpPr>
            <p:cNvPr id="9" name="Groupe 8"/>
            <p:cNvGrpSpPr/>
            <p:nvPr/>
          </p:nvGrpSpPr>
          <p:grpSpPr>
            <a:xfrm>
              <a:off x="2101626" y="4886672"/>
              <a:ext cx="304875" cy="288279"/>
              <a:chOff x="380223" y="4895215"/>
              <a:chExt cx="740355" cy="732268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380223" y="5412039"/>
                <a:ext cx="740355" cy="21544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defTabSz="685800"/>
                <a:r>
                  <a:rPr lang="fr-FR" sz="600" b="1" dirty="0">
                    <a:solidFill>
                      <a:srgbClr val="000000"/>
                    </a:solidFill>
                    <a:latin typeface="+mj-lt"/>
                  </a:rPr>
                  <a:t>Accès</a:t>
                </a:r>
              </a:p>
            </p:txBody>
          </p:sp>
          <p:sp>
            <p:nvSpPr>
              <p:cNvPr id="20" name="Bouée 19"/>
              <p:cNvSpPr/>
              <p:nvPr/>
            </p:nvSpPr>
            <p:spPr>
              <a:xfrm>
                <a:off x="500294" y="4895215"/>
                <a:ext cx="500212" cy="512481"/>
              </a:xfrm>
              <a:prstGeom prst="donut">
                <a:avLst>
                  <a:gd name="adj" fmla="val 18780"/>
                </a:avLst>
              </a:prstGeom>
              <a:solidFill>
                <a:srgbClr val="30665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685800"/>
                <a:endParaRPr lang="fr-FR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2363430" y="4886672"/>
              <a:ext cx="360003" cy="442920"/>
              <a:chOff x="2557572" y="4845639"/>
              <a:chExt cx="874227" cy="1125079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2557572" y="5385943"/>
                <a:ext cx="874227" cy="58477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defTabSz="685800"/>
                <a:r>
                  <a:rPr lang="fr-FR" sz="600" b="1" dirty="0">
                    <a:solidFill>
                      <a:srgbClr val="000000"/>
                    </a:solidFill>
                    <a:latin typeface="+mj-lt"/>
                  </a:rPr>
                  <a:t>Consultation  postes,  établissements, notes</a:t>
                </a:r>
              </a:p>
            </p:txBody>
          </p:sp>
          <p:sp>
            <p:nvSpPr>
              <p:cNvPr id="18" name="Bouée 17"/>
              <p:cNvSpPr/>
              <p:nvPr/>
            </p:nvSpPr>
            <p:spPr>
              <a:xfrm>
                <a:off x="2744579" y="4845639"/>
                <a:ext cx="500212" cy="512481"/>
              </a:xfrm>
              <a:prstGeom prst="donut">
                <a:avLst>
                  <a:gd name="adj" fmla="val 18780"/>
                </a:avLst>
              </a:prstGeom>
              <a:solidFill>
                <a:srgbClr val="70223E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685800"/>
                <a:endParaRPr lang="fr-FR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2680362" y="4886672"/>
              <a:ext cx="317139" cy="344928"/>
              <a:chOff x="3538279" y="4947860"/>
              <a:chExt cx="770136" cy="876166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3538279" y="5479940"/>
                <a:ext cx="770136" cy="34408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defTabSz="685800"/>
                <a:r>
                  <a:rPr lang="fr-FR" sz="600" b="1" dirty="0">
                    <a:solidFill>
                      <a:srgbClr val="000000"/>
                    </a:solidFill>
                    <a:latin typeface="+mj-lt"/>
                  </a:rPr>
                  <a:t>Saisie des vœux</a:t>
                </a:r>
              </a:p>
            </p:txBody>
          </p:sp>
          <p:sp>
            <p:nvSpPr>
              <p:cNvPr id="16" name="Bouée 15"/>
              <p:cNvSpPr/>
              <p:nvPr/>
            </p:nvSpPr>
            <p:spPr>
              <a:xfrm>
                <a:off x="3673241" y="4947860"/>
                <a:ext cx="500212" cy="512481"/>
              </a:xfrm>
              <a:prstGeom prst="donut">
                <a:avLst>
                  <a:gd name="adj" fmla="val 18780"/>
                </a:avLst>
              </a:prstGeom>
              <a:solidFill>
                <a:srgbClr val="8C968A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685800"/>
                <a:endParaRPr lang="fr-FR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2954429" y="4886672"/>
              <a:ext cx="315119" cy="290718"/>
              <a:chOff x="4837290" y="4910628"/>
              <a:chExt cx="765231" cy="738464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4837290" y="5433648"/>
                <a:ext cx="765231" cy="21544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 defTabSz="685800"/>
                <a:r>
                  <a:rPr lang="fr-FR" sz="600" b="1" dirty="0">
                    <a:solidFill>
                      <a:srgbClr val="000000"/>
                    </a:solidFill>
                    <a:latin typeface="+mj-lt"/>
                  </a:rPr>
                  <a:t>Les résultats</a:t>
                </a:r>
              </a:p>
            </p:txBody>
          </p:sp>
          <p:sp>
            <p:nvSpPr>
              <p:cNvPr id="14" name="Bouée 13"/>
              <p:cNvSpPr/>
              <p:nvPr/>
            </p:nvSpPr>
            <p:spPr>
              <a:xfrm>
                <a:off x="4969799" y="4910628"/>
                <a:ext cx="500212" cy="512481"/>
              </a:xfrm>
              <a:prstGeom prst="donut">
                <a:avLst>
                  <a:gd name="adj" fmla="val 18780"/>
                </a:avLst>
              </a:prstGeom>
              <a:solidFill>
                <a:srgbClr val="91BD7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685800"/>
                <a:endParaRPr lang="fr-FR" sz="135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81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20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SAISIE DES VŒUX – VALIDATION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684807" y="1110707"/>
            <a:ext cx="5380527" cy="5248934"/>
            <a:chOff x="1684807" y="1345845"/>
            <a:chExt cx="5380527" cy="524893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4807" y="1345845"/>
              <a:ext cx="5380527" cy="4419477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/>
          </p:nvGrpSpPr>
          <p:grpSpPr>
            <a:xfrm>
              <a:off x="2025294" y="4302032"/>
              <a:ext cx="3427609" cy="2292747"/>
              <a:chOff x="2025294" y="4328159"/>
              <a:chExt cx="3427609" cy="2292747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2955223" y="5974575"/>
                <a:ext cx="2497680" cy="6463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</a:rPr>
                  <a:t>Attester l’exactitude des renseignements puis transmettre votre demande. </a:t>
                </a:r>
                <a:endParaRPr lang="fr-F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25294" y="4328159"/>
                <a:ext cx="188913" cy="1872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noFill/>
                </a:endParaRPr>
              </a:p>
            </p:txBody>
          </p:sp>
          <p:cxnSp>
            <p:nvCxnSpPr>
              <p:cNvPr id="14" name="Connecteur droit avec flèche 13"/>
              <p:cNvCxnSpPr>
                <a:stCxn id="13" idx="0"/>
                <a:endCxn id="12" idx="2"/>
              </p:cNvCxnSpPr>
              <p:nvPr/>
            </p:nvCxnSpPr>
            <p:spPr>
              <a:xfrm flipH="1" flipV="1">
                <a:off x="2119751" y="4515394"/>
                <a:ext cx="2084312" cy="145918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>
                <a:stCxn id="13" idx="0"/>
                <a:endCxn id="18" idx="2"/>
              </p:cNvCxnSpPr>
              <p:nvPr/>
            </p:nvCxnSpPr>
            <p:spPr>
              <a:xfrm flipV="1">
                <a:off x="4204063" y="5468983"/>
                <a:ext cx="652541" cy="50559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4260304" y="5214861"/>
                <a:ext cx="1192599" cy="25412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noFill/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16" name="Multiplication 15"/>
            <p:cNvSpPr/>
            <p:nvPr/>
          </p:nvSpPr>
          <p:spPr>
            <a:xfrm>
              <a:off x="2214811" y="1304931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31" name="ZoneTexte 30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32" name="Bouée 31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29" name="ZoneTexte 28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30" name="Bouée 29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27" name="ZoneTexte 26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28" name="Bouée 27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4" name="Groupe 23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25" name="ZoneTexte 24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26" name="Bouée 25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37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21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CONSULTATION DES AFFECTATIONS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30/08/2019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943348" y="1619939"/>
            <a:ext cx="3538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Une notification est </a:t>
            </a:r>
            <a:r>
              <a:rPr lang="fr-FR" sz="1200" dirty="0" smtClean="0">
                <a:solidFill>
                  <a:schemeClr val="bg1"/>
                </a:solidFill>
              </a:rPr>
              <a:t>envoyée </a:t>
            </a:r>
            <a:r>
              <a:rPr lang="fr-FR" sz="1200" dirty="0">
                <a:solidFill>
                  <a:schemeClr val="bg1"/>
                </a:solidFill>
              </a:rPr>
              <a:t>aux agents ayant obtenu une </a:t>
            </a:r>
            <a:r>
              <a:rPr lang="fr-FR" sz="1200" dirty="0" smtClean="0">
                <a:solidFill>
                  <a:schemeClr val="bg1"/>
                </a:solidFill>
              </a:rPr>
              <a:t>affectation pour les inviter à </a:t>
            </a:r>
            <a:r>
              <a:rPr lang="fr-FR" sz="1200" dirty="0">
                <a:solidFill>
                  <a:schemeClr val="bg1"/>
                </a:solidFill>
              </a:rPr>
              <a:t>prendre connaissance de leur nouvelle affectation sur le Portail </a:t>
            </a:r>
            <a:r>
              <a:rPr lang="fr-FR" sz="1200" dirty="0" smtClean="0">
                <a:solidFill>
                  <a:schemeClr val="bg1"/>
                </a:solidFill>
              </a:rPr>
              <a:t>Agent. 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15" y="3413453"/>
            <a:ext cx="3385026" cy="270236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136168" y="136348"/>
            <a:ext cx="1915048" cy="721975"/>
            <a:chOff x="231816" y="1183817"/>
            <a:chExt cx="3527576" cy="1420782"/>
          </a:xfrm>
        </p:grpSpPr>
        <p:sp>
          <p:nvSpPr>
            <p:cNvPr id="12" name="Multiplication 11"/>
            <p:cNvSpPr/>
            <p:nvPr/>
          </p:nvSpPr>
          <p:spPr>
            <a:xfrm>
              <a:off x="3038211" y="1315549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27" name="ZoneTexte 26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28" name="Bouée 27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" name="Groupe 15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25" name="ZoneTexte 24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1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26" name="Bouée 25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" name="Groupe 16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24" name="Bouée 23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8" name="Groupe 17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19" name="ZoneTexte 18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21" name="Bouée 20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0" name="Groupe 9"/>
          <p:cNvGrpSpPr/>
          <p:nvPr/>
        </p:nvGrpSpPr>
        <p:grpSpPr>
          <a:xfrm>
            <a:off x="419834" y="1449732"/>
            <a:ext cx="3635102" cy="3091164"/>
            <a:chOff x="419834" y="1345224"/>
            <a:chExt cx="3635102" cy="30911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834" y="1345224"/>
              <a:ext cx="3635102" cy="309116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212423" y="2646286"/>
              <a:ext cx="1601931" cy="244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</p:grpSp>
      <p:cxnSp>
        <p:nvCxnSpPr>
          <p:cNvPr id="22" name="Connecteur en angle 21"/>
          <p:cNvCxnSpPr>
            <a:endCxn id="20" idx="0"/>
          </p:cNvCxnSpPr>
          <p:nvPr/>
        </p:nvCxnSpPr>
        <p:spPr>
          <a:xfrm>
            <a:off x="3814354" y="2890806"/>
            <a:ext cx="2852274" cy="52264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22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A</a:t>
            </a:r>
            <a:r>
              <a:rPr lang="fr-FR" sz="2400" dirty="0" smtClean="0"/>
              <a:t>SSISTANCE</a:t>
            </a:r>
            <a:endParaRPr lang="fr-FR" sz="24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95089" y="2504596"/>
            <a:ext cx="7421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cas de difficulté vous pouvez contacter votre administrateur académique ou envoyer votre demande par courriel à l’adresse suivante:</a:t>
            </a:r>
          </a:p>
          <a:p>
            <a:pPr algn="ctr"/>
            <a:r>
              <a:rPr lang="fr-FR" dirty="0" smtClean="0"/>
              <a:t> </a:t>
            </a:r>
            <a:r>
              <a:rPr lang="fr-FR" u="sng" dirty="0" smtClean="0">
                <a:hlinkClick r:id="rId2"/>
              </a:rPr>
              <a:t>assistance-portail-agent@ac-toulouse.fr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8195585" y="6612205"/>
            <a:ext cx="530261" cy="21599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3</a:t>
            </a:fld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CONNEXION AU PORTAIL AGENT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417031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74" y="1470363"/>
            <a:ext cx="7145674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connexion au Portail Agent se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fait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 le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portail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Arena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 « Mon Portail Agent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»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16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16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16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1600" dirty="0">
              <a:solidFill>
                <a:srgbClr val="000000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0000"/>
                </a:solidFill>
              </a:rPr>
              <a:t>Sur </a:t>
            </a:r>
            <a:r>
              <a:rPr lang="fr-FR" sz="1600" b="1" dirty="0">
                <a:solidFill>
                  <a:srgbClr val="000000"/>
                </a:solidFill>
              </a:rPr>
              <a:t>internet par le lien :  </a:t>
            </a:r>
            <a:r>
              <a:rPr lang="fr-FR" sz="1600" dirty="0">
                <a:solidFill>
                  <a:srgbClr val="000000"/>
                </a:solidFill>
              </a:rPr>
              <a:t>https://portail.agent.phm.education.gouv.fr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944411" y="2918454"/>
            <a:ext cx="4037073" cy="2232831"/>
            <a:chOff x="2493051" y="2515352"/>
            <a:chExt cx="4037073" cy="2232831"/>
          </a:xfrm>
        </p:grpSpPr>
        <p:pic>
          <p:nvPicPr>
            <p:cNvPr id="15" name="Imag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93051" y="2515352"/>
              <a:ext cx="4037073" cy="2232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199018" y="3117670"/>
              <a:ext cx="928022" cy="393450"/>
            </a:xfrm>
            <a:prstGeom prst="rect">
              <a:avLst/>
            </a:prstGeom>
            <a:noFill/>
            <a:ln>
              <a:solidFill>
                <a:srgbClr val="00A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4" y="3511119"/>
            <a:ext cx="808689" cy="6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7301432" y="135090"/>
            <a:ext cx="1788305" cy="671431"/>
            <a:chOff x="231816" y="1183817"/>
            <a:chExt cx="3527576" cy="1420782"/>
          </a:xfrm>
        </p:grpSpPr>
        <p:sp>
          <p:nvSpPr>
            <p:cNvPr id="32" name="Multiplication 31"/>
            <p:cNvSpPr/>
            <p:nvPr/>
          </p:nvSpPr>
          <p:spPr>
            <a:xfrm>
              <a:off x="431805" y="1315549"/>
              <a:ext cx="483566" cy="38370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231816" y="1183817"/>
              <a:ext cx="3527576" cy="1420782"/>
              <a:chOff x="2101626" y="4886672"/>
              <a:chExt cx="1167922" cy="44292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2101626" y="4886672"/>
                <a:ext cx="304875" cy="288279"/>
                <a:chOff x="380223" y="4895215"/>
                <a:chExt cx="740355" cy="732268"/>
              </a:xfrm>
            </p:grpSpPr>
            <p:sp>
              <p:nvSpPr>
                <p:cNvPr id="44" name="ZoneTexte 43"/>
                <p:cNvSpPr txBox="1"/>
                <p:nvPr/>
              </p:nvSpPr>
              <p:spPr>
                <a:xfrm>
                  <a:off x="380223" y="5412039"/>
                  <a:ext cx="74035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Accès</a:t>
                  </a:r>
                </a:p>
              </p:txBody>
            </p:sp>
            <p:sp>
              <p:nvSpPr>
                <p:cNvPr id="45" name="Bouée 44"/>
                <p:cNvSpPr/>
                <p:nvPr/>
              </p:nvSpPr>
              <p:spPr>
                <a:xfrm>
                  <a:off x="500294" y="4895215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30665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775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2363430" y="4886672"/>
                <a:ext cx="360003" cy="442920"/>
                <a:chOff x="2557572" y="4845639"/>
                <a:chExt cx="874227" cy="1125079"/>
              </a:xfrm>
            </p:grpSpPr>
            <p:sp>
              <p:nvSpPr>
                <p:cNvPr id="42" name="ZoneTexte 41"/>
                <p:cNvSpPr txBox="1"/>
                <p:nvPr/>
              </p:nvSpPr>
              <p:spPr>
                <a:xfrm>
                  <a:off x="2557572" y="5385943"/>
                  <a:ext cx="8742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8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Consultation  postes,  établissements, notes</a:t>
                  </a:r>
                </a:p>
              </p:txBody>
            </p:sp>
            <p:sp>
              <p:nvSpPr>
                <p:cNvPr id="43" name="Bouée 42"/>
                <p:cNvSpPr/>
                <p:nvPr/>
              </p:nvSpPr>
              <p:spPr>
                <a:xfrm>
                  <a:off x="2744579" y="4845639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70223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775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2680362" y="4886672"/>
                <a:ext cx="317139" cy="344928"/>
                <a:chOff x="3538279" y="4947860"/>
                <a:chExt cx="770136" cy="876166"/>
              </a:xfrm>
            </p:grpSpPr>
            <p:sp>
              <p:nvSpPr>
                <p:cNvPr id="40" name="ZoneTexte 39"/>
                <p:cNvSpPr txBox="1"/>
                <p:nvPr/>
              </p:nvSpPr>
              <p:spPr>
                <a:xfrm>
                  <a:off x="3538279" y="5479940"/>
                  <a:ext cx="770136" cy="344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70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Saisie des vœux</a:t>
                  </a:r>
                </a:p>
              </p:txBody>
            </p:sp>
            <p:sp>
              <p:nvSpPr>
                <p:cNvPr id="41" name="Bouée 40"/>
                <p:cNvSpPr/>
                <p:nvPr/>
              </p:nvSpPr>
              <p:spPr>
                <a:xfrm>
                  <a:off x="3673241" y="4947860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8C968A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775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2954429" y="4886672"/>
                <a:ext cx="315119" cy="290718"/>
                <a:chOff x="4837290" y="4910628"/>
                <a:chExt cx="765231" cy="738464"/>
              </a:xfrm>
            </p:grpSpPr>
            <p:sp>
              <p:nvSpPr>
                <p:cNvPr id="38" name="ZoneTexte 37"/>
                <p:cNvSpPr txBox="1"/>
                <p:nvPr/>
              </p:nvSpPr>
              <p:spPr>
                <a:xfrm>
                  <a:off x="4837290" y="5433648"/>
                  <a:ext cx="76523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55000" lnSpcReduction="20000"/>
                </a:bodyPr>
                <a:lstStyle/>
                <a:p>
                  <a:pPr algn="ctr" defTabSz="685800"/>
                  <a:r>
                    <a:rPr lang="fr-FR" sz="600" b="1" dirty="0">
                      <a:solidFill>
                        <a:srgbClr val="000000"/>
                      </a:solidFill>
                      <a:latin typeface="+mj-lt"/>
                    </a:rPr>
                    <a:t>Les résultats</a:t>
                  </a:r>
                </a:p>
              </p:txBody>
            </p:sp>
            <p:sp>
              <p:nvSpPr>
                <p:cNvPr id="39" name="Bouée 38"/>
                <p:cNvSpPr/>
                <p:nvPr/>
              </p:nvSpPr>
              <p:spPr>
                <a:xfrm>
                  <a:off x="4969799" y="4910628"/>
                  <a:ext cx="500212" cy="512481"/>
                </a:xfrm>
                <a:prstGeom prst="donut">
                  <a:avLst>
                    <a:gd name="adj" fmla="val 18780"/>
                  </a:avLst>
                </a:prstGeom>
                <a:solidFill>
                  <a:srgbClr val="91BD79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77500" lnSpcReduction="20000"/>
                </a:bodyPr>
                <a:lstStyle/>
                <a:p>
                  <a:pPr algn="ctr" defTabSz="685800"/>
                  <a:endParaRPr lang="fr-FR" sz="135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792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4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CONNEXION AU PORTAIL AGENT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154" y="1259113"/>
            <a:ext cx="830769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Sélectionner son académie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Puis saisir son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identifiant et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passe de messagerie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professionnelle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381400" y="1157094"/>
            <a:ext cx="5221735" cy="4859973"/>
            <a:chOff x="3381400" y="1157094"/>
            <a:chExt cx="5221735" cy="48599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400" y="1157094"/>
              <a:ext cx="3506288" cy="26183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1400" y="4788342"/>
              <a:ext cx="2781300" cy="122872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60682" y="5306585"/>
              <a:ext cx="461176" cy="115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87688" y="2117947"/>
              <a:ext cx="1715447" cy="1105108"/>
            </a:xfrm>
            <a:prstGeom prst="rect">
              <a:avLst/>
            </a:prstGeom>
            <a:solidFill>
              <a:srgbClr val="00ABE6"/>
            </a:solidFill>
            <a:ln>
              <a:solidFill>
                <a:srgbClr val="00A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Pour les agents sans affectation ou affectés à l’étranger il faut choisir le guichet « Académie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Guilen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 ».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729" y="92165"/>
            <a:ext cx="1724893" cy="7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5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CONNEXION </a:t>
            </a:r>
            <a:r>
              <a:rPr lang="fr-FR" sz="2400" dirty="0" smtClean="0"/>
              <a:t>A L’ESPACE MOBILITE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18154" y="989321"/>
            <a:ext cx="8307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 accéder à l’espace « Mobilité »,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cliquer sur l’un des deux liens: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6570" y="5774810"/>
            <a:ext cx="1240325" cy="28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Accès direct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30/08/2019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Mouvement PDIR 2020 vers les COM et Mayotte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6" y="1381736"/>
            <a:ext cx="3560242" cy="50634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2417" y="6173076"/>
            <a:ext cx="1366463" cy="184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21218" y="2098762"/>
            <a:ext cx="536682" cy="188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Connecteur en angle 17"/>
          <p:cNvCxnSpPr>
            <a:stCxn id="23" idx="3"/>
            <a:endCxn id="10" idx="0"/>
          </p:cNvCxnSpPr>
          <p:nvPr/>
        </p:nvCxnSpPr>
        <p:spPr>
          <a:xfrm>
            <a:off x="3857900" y="2192837"/>
            <a:ext cx="2563590" cy="444846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34036" y="1807476"/>
            <a:ext cx="1480457" cy="288000"/>
          </a:xfrm>
          <a:prstGeom prst="rect">
            <a:avLst/>
          </a:prstGeom>
          <a:solidFill>
            <a:srgbClr val="00ABE6"/>
          </a:solidFill>
          <a:ln>
            <a:solidFill>
              <a:srgbClr val="00A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Accès par le menu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776" y="2637683"/>
            <a:ext cx="4151427" cy="25108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79473" y="4747924"/>
            <a:ext cx="346707" cy="1942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0491" y="5395337"/>
            <a:ext cx="1715447" cy="718014"/>
          </a:xfrm>
          <a:prstGeom prst="rect">
            <a:avLst/>
          </a:prstGeom>
          <a:solidFill>
            <a:srgbClr val="00ABE6"/>
          </a:solidFill>
          <a:ln>
            <a:solidFill>
              <a:srgbClr val="00A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Choisir la campagne de mobilité, puis valider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Connecteur en angle 31"/>
          <p:cNvCxnSpPr/>
          <p:nvPr/>
        </p:nvCxnSpPr>
        <p:spPr>
          <a:xfrm rot="10800000">
            <a:off x="6827520" y="4942195"/>
            <a:ext cx="280340" cy="825292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flipV="1">
            <a:off x="1918879" y="5149130"/>
            <a:ext cx="4502610" cy="111698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729" y="144419"/>
            <a:ext cx="1724893" cy="7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6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CONSULTATION DES POSTES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7436" y="3057696"/>
            <a:ext cx="4272314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Trois liens pour visualiser les différents postes qui pourraient être utilisés :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200" dirty="0" smtClean="0">
                <a:solidFill>
                  <a:schemeClr val="bg1"/>
                </a:solidFill>
              </a:rPr>
              <a:t>Vacants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200" dirty="0" smtClean="0">
                <a:solidFill>
                  <a:schemeClr val="bg1"/>
                </a:solidFill>
              </a:rPr>
              <a:t>Dont le titulaire a déclaré une intention de mobilité</a:t>
            </a:r>
          </a:p>
          <a:p>
            <a:pPr marL="685800" lvl="1" indent="-228600">
              <a:buFont typeface="+mj-lt"/>
              <a:buAutoNum type="arabicPeriod"/>
            </a:pPr>
            <a:r>
              <a:rPr lang="fr-FR" sz="1200" dirty="0" smtClean="0">
                <a:solidFill>
                  <a:schemeClr val="bg1"/>
                </a:solidFill>
              </a:rPr>
              <a:t>Susceptibles d’être vacants dans les collectivités d’outre-mer et à Mayotte.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3053" y="4740040"/>
            <a:ext cx="42723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postes susceptibles d’être vacants dans les collectivités d’outre-mer et à Mayotte sont répertoriés dans un fichier Excel accessible par le lien ci-dessous.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4" y="1600165"/>
            <a:ext cx="4134900" cy="11082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9120" y="1903026"/>
            <a:ext cx="3598568" cy="17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081" y="2113546"/>
            <a:ext cx="1753197" cy="167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082" y="2285441"/>
            <a:ext cx="3479742" cy="225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0" name="Organigramme : Connecteur 19"/>
          <p:cNvSpPr/>
          <p:nvPr/>
        </p:nvSpPr>
        <p:spPr>
          <a:xfrm>
            <a:off x="442614" y="1831277"/>
            <a:ext cx="242047" cy="223698"/>
          </a:xfrm>
          <a:prstGeom prst="flowChartConnecto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1" name="Organigramme : Connecteur 20"/>
          <p:cNvSpPr/>
          <p:nvPr/>
        </p:nvSpPr>
        <p:spPr>
          <a:xfrm>
            <a:off x="458306" y="2101347"/>
            <a:ext cx="242047" cy="223698"/>
          </a:xfrm>
          <a:prstGeom prst="flowChartConnecto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2" name="Organigramme : Connecteur 21"/>
          <p:cNvSpPr/>
          <p:nvPr/>
        </p:nvSpPr>
        <p:spPr>
          <a:xfrm>
            <a:off x="453183" y="2356257"/>
            <a:ext cx="242047" cy="223698"/>
          </a:xfrm>
          <a:prstGeom prst="flowChartConnector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11" y="1163559"/>
            <a:ext cx="3501528" cy="5039178"/>
          </a:xfrm>
          <a:prstGeom prst="rect">
            <a:avLst/>
          </a:prstGeom>
        </p:spPr>
      </p:pic>
      <p:cxnSp>
        <p:nvCxnSpPr>
          <p:cNvPr id="15" name="Connecteur droit avec flèche 14"/>
          <p:cNvCxnSpPr>
            <a:stCxn id="12" idx="3"/>
            <a:endCxn id="28" idx="1"/>
          </p:cNvCxnSpPr>
          <p:nvPr/>
        </p:nvCxnSpPr>
        <p:spPr>
          <a:xfrm>
            <a:off x="4553054" y="2154266"/>
            <a:ext cx="705118" cy="3726617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58172" y="5559029"/>
            <a:ext cx="2239907" cy="643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8241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7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CONSULTATION DES POSTES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14" y="4666640"/>
            <a:ext cx="3692434" cy="383392"/>
          </a:xfrm>
          <a:prstGeom prst="rect">
            <a:avLst/>
          </a:prstGeom>
          <a:ln>
            <a:noFill/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4" y="1620252"/>
            <a:ext cx="4042649" cy="2685170"/>
          </a:xfrm>
          <a:prstGeom prst="rect">
            <a:avLst/>
          </a:prstGeom>
          <a:ln>
            <a:noFill/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30" y="1599063"/>
            <a:ext cx="4028415" cy="2723191"/>
          </a:xfrm>
          <a:prstGeom prst="rect">
            <a:avLst/>
          </a:prstGeom>
          <a:ln>
            <a:noFill/>
          </a:ln>
        </p:spPr>
      </p:pic>
      <p:sp>
        <p:nvSpPr>
          <p:cNvPr id="33" name="Flèche vers le bas 32"/>
          <p:cNvSpPr/>
          <p:nvPr/>
        </p:nvSpPr>
        <p:spPr>
          <a:xfrm>
            <a:off x="4076301" y="4324959"/>
            <a:ext cx="1027612" cy="3612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171600" y="1156579"/>
            <a:ext cx="3152941" cy="27880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Deux possibilités pour consulter les postes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8154" y="1620252"/>
            <a:ext cx="4042649" cy="27047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697430" y="1609762"/>
            <a:ext cx="4042649" cy="27047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851214" y="4683393"/>
            <a:ext cx="6243481" cy="1632311"/>
            <a:chOff x="2851214" y="4683393"/>
            <a:chExt cx="6243481" cy="1632311"/>
          </a:xfrm>
        </p:grpSpPr>
        <p:sp>
          <p:nvSpPr>
            <p:cNvPr id="22" name="ZoneTexte 21"/>
            <p:cNvSpPr txBox="1"/>
            <p:nvPr/>
          </p:nvSpPr>
          <p:spPr>
            <a:xfrm>
              <a:off x="6858761" y="5349445"/>
              <a:ext cx="2235934" cy="4616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Cliquer sur le nombre pour afficher la liste des postes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eur en angle 24"/>
            <p:cNvCxnSpPr>
              <a:stCxn id="22" idx="0"/>
            </p:cNvCxnSpPr>
            <p:nvPr/>
          </p:nvCxnSpPr>
          <p:spPr>
            <a:xfrm rot="16200000" flipV="1">
              <a:off x="6753265" y="4125982"/>
              <a:ext cx="174044" cy="2272882"/>
            </a:xfrm>
            <a:prstGeom prst="bentConnector2">
              <a:avLst/>
            </a:prstGeom>
            <a:ln w="2857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5353326" y="5084471"/>
              <a:ext cx="350520" cy="17795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1214" y="4683393"/>
              <a:ext cx="3692434" cy="16323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4121" y="5032614"/>
              <a:ext cx="3689527" cy="1250227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4128872" y="5014294"/>
              <a:ext cx="283788" cy="2985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>
              <a:stCxn id="22" idx="1"/>
            </p:cNvCxnSpPr>
            <p:nvPr/>
          </p:nvCxnSpPr>
          <p:spPr>
            <a:xfrm flipH="1" flipV="1">
              <a:off x="4380411" y="5153313"/>
              <a:ext cx="2478350" cy="4269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40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</a:pPr>
            <a:fld id="{00000000-1234-1234-1234-123412341234}" type="slidenum">
              <a:rPr lang="fr-FR" sz="923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</a:pPr>
              <a:t>8</a:t>
            </a:fld>
            <a:endParaRPr lang="fr-FR" sz="92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CONSULTATION DES POSTES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98764" y="1259113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30/08/2019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Mouvement PDIR 2020 vers les COM et Mayotte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618456" y="1279624"/>
            <a:ext cx="7761345" cy="4538622"/>
            <a:chOff x="618456" y="1279624"/>
            <a:chExt cx="7761345" cy="4538622"/>
          </a:xfrm>
        </p:grpSpPr>
        <p:sp>
          <p:nvSpPr>
            <p:cNvPr id="17" name="ZoneTexte 16"/>
            <p:cNvSpPr txBox="1"/>
            <p:nvPr/>
          </p:nvSpPr>
          <p:spPr>
            <a:xfrm>
              <a:off x="2785471" y="5541247"/>
              <a:ext cx="3766826" cy="27699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Les résultats présentent la liste détaillée des postes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618456" y="1341039"/>
              <a:ext cx="3735835" cy="3912929"/>
              <a:chOff x="513948" y="1341039"/>
              <a:chExt cx="3735835" cy="3912929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948" y="1341039"/>
                <a:ext cx="3735835" cy="3912929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13948" y="1341039"/>
                <a:ext cx="3735835" cy="3912929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5017222" y="1279624"/>
              <a:ext cx="3362579" cy="3974344"/>
              <a:chOff x="5208816" y="1279624"/>
              <a:chExt cx="3362579" cy="3974344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8816" y="1279624"/>
                <a:ext cx="3362578" cy="3974344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208817" y="1279624"/>
                <a:ext cx="3362578" cy="397434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Tx/>
                <a:buNone/>
                <a:tabLst/>
                <a:defRPr/>
              </a:pPr>
              <a:t>9</a:t>
            </a:fld>
            <a:endParaRPr kumimoji="0" lang="fr-FR" sz="923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RECHERCHE D’UN ETABLISSEMENT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852657" y="1996550"/>
            <a:ext cx="85826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30/08/2019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23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Mouvement PDIR 2020 vers les COM et Mayotte</a:t>
            </a:r>
            <a:endParaRPr kumimoji="0" lang="fr-FR" sz="923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5443" y="4797301"/>
            <a:ext cx="427231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vous aider vous pouvez </a:t>
            </a:r>
            <a:r>
              <a:rPr kumimoji="0" lang="fr-FR" sz="12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consulter les établissements 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fonction du type, </a:t>
            </a:r>
            <a:r>
              <a:rPr lang="fr-FR" sz="1200" dirty="0" smtClean="0">
                <a:solidFill>
                  <a:srgbClr val="FFFFFF"/>
                </a:solidFill>
              </a:rPr>
              <a:t>de la catégorie financière, de l’académie et du département. Il est également possible par la suite de consulter la fiche d’un établissement donné.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94" y="1729394"/>
            <a:ext cx="2118544" cy="124216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297269" y="3520543"/>
            <a:ext cx="42723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FFFFFF"/>
                </a:solidFill>
              </a:rPr>
              <a:t>La </a:t>
            </a:r>
            <a:r>
              <a:rPr lang="fr-FR" sz="1200" b="1" u="sng" dirty="0" smtClean="0">
                <a:solidFill>
                  <a:srgbClr val="FFFFFF"/>
                </a:solidFill>
              </a:rPr>
              <a:t>recherche d’un groupe de communes </a:t>
            </a:r>
            <a:r>
              <a:rPr lang="fr-FR" sz="1200" dirty="0" smtClean="0">
                <a:solidFill>
                  <a:srgbClr val="FFFFFF"/>
                </a:solidFill>
              </a:rPr>
              <a:t>permet de voir le contenu du regroupement  (liste de toutes les communes) à partir de l’académie, du département et d’une commune.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 rot="10800000" flipH="1">
            <a:off x="1035443" y="2204299"/>
            <a:ext cx="204051" cy="2862322"/>
          </a:xfrm>
          <a:prstGeom prst="bentConnector3">
            <a:avLst>
              <a:gd name="adj1" fmla="val -11203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25" idx="1"/>
            <a:endCxn id="4" idx="1"/>
          </p:cNvCxnSpPr>
          <p:nvPr/>
        </p:nvCxnSpPr>
        <p:spPr>
          <a:xfrm rot="10800000">
            <a:off x="1239495" y="2350479"/>
            <a:ext cx="57775" cy="1493231"/>
          </a:xfrm>
          <a:prstGeom prst="bentConnector3">
            <a:avLst>
              <a:gd name="adj1" fmla="val 49567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21" y="116435"/>
            <a:ext cx="1737527" cy="7142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106" y="1369212"/>
            <a:ext cx="3141430" cy="451819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029303" y="3015106"/>
            <a:ext cx="774919" cy="694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Connecteur droit avec flèche 14"/>
          <p:cNvCxnSpPr>
            <a:stCxn id="4" idx="3"/>
            <a:endCxn id="28" idx="1"/>
          </p:cNvCxnSpPr>
          <p:nvPr/>
        </p:nvCxnSpPr>
        <p:spPr>
          <a:xfrm>
            <a:off x="3358038" y="2350478"/>
            <a:ext cx="4671265" cy="101200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7512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DNE">
      <a:dk1>
        <a:srgbClr val="000000"/>
      </a:dk1>
      <a:lt1>
        <a:srgbClr val="FFFFFF"/>
      </a:lt1>
      <a:dk2>
        <a:srgbClr val="525457"/>
      </a:dk2>
      <a:lt2>
        <a:srgbClr val="E7E6E6"/>
      </a:lt2>
      <a:accent1>
        <a:srgbClr val="00ABE6"/>
      </a:accent1>
      <a:accent2>
        <a:srgbClr val="465CA9"/>
      </a:accent2>
      <a:accent3>
        <a:srgbClr val="EF538B"/>
      </a:accent3>
      <a:accent4>
        <a:srgbClr val="78479C"/>
      </a:accent4>
      <a:accent5>
        <a:srgbClr val="A7A9AC"/>
      </a:accent5>
      <a:accent6>
        <a:srgbClr val="E52D29"/>
      </a:accent6>
      <a:hlink>
        <a:srgbClr val="930D3D"/>
      </a:hlink>
      <a:folHlink>
        <a:srgbClr val="DC14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DNE">
      <a:dk1>
        <a:srgbClr val="000000"/>
      </a:dk1>
      <a:lt1>
        <a:srgbClr val="FFFFFF"/>
      </a:lt1>
      <a:dk2>
        <a:srgbClr val="525457"/>
      </a:dk2>
      <a:lt2>
        <a:srgbClr val="E7E6E6"/>
      </a:lt2>
      <a:accent1>
        <a:srgbClr val="00ABE6"/>
      </a:accent1>
      <a:accent2>
        <a:srgbClr val="465CA9"/>
      </a:accent2>
      <a:accent3>
        <a:srgbClr val="EF538B"/>
      </a:accent3>
      <a:accent4>
        <a:srgbClr val="78479C"/>
      </a:accent4>
      <a:accent5>
        <a:srgbClr val="A7A9AC"/>
      </a:accent5>
      <a:accent6>
        <a:srgbClr val="E52D29"/>
      </a:accent6>
      <a:hlink>
        <a:srgbClr val="930D3D"/>
      </a:hlink>
      <a:folHlink>
        <a:srgbClr val="DC14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ème Office">
  <a:themeElements>
    <a:clrScheme name="DNE">
      <a:dk1>
        <a:srgbClr val="000000"/>
      </a:dk1>
      <a:lt1>
        <a:srgbClr val="FFFFFF"/>
      </a:lt1>
      <a:dk2>
        <a:srgbClr val="525457"/>
      </a:dk2>
      <a:lt2>
        <a:srgbClr val="E7E6E6"/>
      </a:lt2>
      <a:accent1>
        <a:srgbClr val="00ABE6"/>
      </a:accent1>
      <a:accent2>
        <a:srgbClr val="465CA9"/>
      </a:accent2>
      <a:accent3>
        <a:srgbClr val="EF538B"/>
      </a:accent3>
      <a:accent4>
        <a:srgbClr val="78479C"/>
      </a:accent4>
      <a:accent5>
        <a:srgbClr val="A7A9AC"/>
      </a:accent5>
      <a:accent6>
        <a:srgbClr val="E52D29"/>
      </a:accent6>
      <a:hlink>
        <a:srgbClr val="930D3D"/>
      </a:hlink>
      <a:folHlink>
        <a:srgbClr val="DC14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DNE">
      <a:dk1>
        <a:srgbClr val="000000"/>
      </a:dk1>
      <a:lt1>
        <a:srgbClr val="FFFFFF"/>
      </a:lt1>
      <a:dk2>
        <a:srgbClr val="525457"/>
      </a:dk2>
      <a:lt2>
        <a:srgbClr val="E7E6E6"/>
      </a:lt2>
      <a:accent1>
        <a:srgbClr val="00ABE6"/>
      </a:accent1>
      <a:accent2>
        <a:srgbClr val="465CA9"/>
      </a:accent2>
      <a:accent3>
        <a:srgbClr val="EF538B"/>
      </a:accent3>
      <a:accent4>
        <a:srgbClr val="78479C"/>
      </a:accent4>
      <a:accent5>
        <a:srgbClr val="A7A9AC"/>
      </a:accent5>
      <a:accent6>
        <a:srgbClr val="E52D29"/>
      </a:accent6>
      <a:hlink>
        <a:srgbClr val="930D3D"/>
      </a:hlink>
      <a:folHlink>
        <a:srgbClr val="DC14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hème Office">
  <a:themeElements>
    <a:clrScheme name="DNE">
      <a:dk1>
        <a:srgbClr val="000000"/>
      </a:dk1>
      <a:lt1>
        <a:srgbClr val="FFFFFF"/>
      </a:lt1>
      <a:dk2>
        <a:srgbClr val="525457"/>
      </a:dk2>
      <a:lt2>
        <a:srgbClr val="E7E6E6"/>
      </a:lt2>
      <a:accent1>
        <a:srgbClr val="00ABE6"/>
      </a:accent1>
      <a:accent2>
        <a:srgbClr val="465CA9"/>
      </a:accent2>
      <a:accent3>
        <a:srgbClr val="EF538B"/>
      </a:accent3>
      <a:accent4>
        <a:srgbClr val="78479C"/>
      </a:accent4>
      <a:accent5>
        <a:srgbClr val="A7A9AC"/>
      </a:accent5>
      <a:accent6>
        <a:srgbClr val="E52D29"/>
      </a:accent6>
      <a:hlink>
        <a:srgbClr val="930D3D"/>
      </a:hlink>
      <a:folHlink>
        <a:srgbClr val="DC14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25069</TotalTime>
  <Words>1096</Words>
  <Application>Microsoft Office PowerPoint</Application>
  <PresentationFormat>Affichage à l'écran (4:3)</PresentationFormat>
  <Paragraphs>293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1_Thème Office</vt:lpstr>
      <vt:lpstr>2_Thème Office</vt:lpstr>
      <vt:lpstr>3_Thème Office</vt:lpstr>
      <vt:lpstr>4_Thème Office</vt:lpstr>
      <vt:lpstr>5_Thème Office</vt:lpstr>
      <vt:lpstr>Affectation de personnels de direction en Nouvelle-Calédonie, en Polynésie Française, à Wallis-et-Futuna, à Saint Pierre et Miquelon et à Mayotte - Rentrée 2020  Guide pour l’accès et l’utilisation du Portail Agent</vt:lpstr>
      <vt:lpstr>AFFECTATION DANS LES COLLECTIVITES D’OUTRE-MER ET A MAYOTTE</vt:lpstr>
      <vt:lpstr>CONNEXION AU PORTAIL AGENT</vt:lpstr>
      <vt:lpstr>CONNEXION AU PORTAIL AGENT</vt:lpstr>
      <vt:lpstr>CONNEXION A L’ESPACE MOBILITE</vt:lpstr>
      <vt:lpstr>CONSULTATION DES POSTES</vt:lpstr>
      <vt:lpstr>CONSULTATION DES POSTES</vt:lpstr>
      <vt:lpstr>CONSULTATION DES POSTES</vt:lpstr>
      <vt:lpstr>RECHERCHE D’UN ETABLISSEMENT</vt:lpstr>
      <vt:lpstr>RECHERCHE D’UN ETABLISSEMENT</vt:lpstr>
      <vt:lpstr>RECHERCHE D’UN GROUPE DE COMMUNES</vt:lpstr>
      <vt:lpstr>CONSULTATION DE LA NOTE DE SERVICE</vt:lpstr>
      <vt:lpstr>SAISIE DES VOEUX</vt:lpstr>
      <vt:lpstr>SAISIE DES VŒUX - MOTIF</vt:lpstr>
      <vt:lpstr>SAISIE DES VŒUX - CANDIDATURE</vt:lpstr>
      <vt:lpstr>SAISIE DES VŒUX – CANDIDATURE</vt:lpstr>
      <vt:lpstr>SAISIE DES VŒUX – VŒUX </vt:lpstr>
      <vt:lpstr>SAISIE DES VŒUX – VŒUX </vt:lpstr>
      <vt:lpstr>SAISIE DES VŒUX – VALIDATION</vt:lpstr>
      <vt:lpstr>SAISIE DES VŒUX – VALIDATION</vt:lpstr>
      <vt:lpstr>CONSULTATION DES AFFECTATIONS</vt:lpstr>
      <vt:lpstr>ASSISTANCE</vt:lpstr>
    </vt:vector>
  </TitlesOfParts>
  <Company>Ministère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Déploiement de SIRHEN dans les collectivités d'outre-mer</dc:title>
  <dc:subject>Point de situation au 30/03/2017</dc:subject>
  <dc:creator>marc.gianola1@ac-toulouse.fr</dc:creator>
  <cp:lastModifiedBy>Administration centrale</cp:lastModifiedBy>
  <cp:revision>1457</cp:revision>
  <cp:lastPrinted>2017-11-14T09:08:21Z</cp:lastPrinted>
  <dcterms:created xsi:type="dcterms:W3CDTF">2007-11-20T09:29:53Z</dcterms:created>
  <dcterms:modified xsi:type="dcterms:W3CDTF">2019-09-06T08:17:47Z</dcterms:modified>
</cp:coreProperties>
</file>