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4"/>
    <p:sldMasterId id="2147483659" r:id="rId5"/>
    <p:sldMasterId id="2147483661" r:id="rId6"/>
  </p:sldMasterIdLst>
  <p:notesMasterIdLst>
    <p:notesMasterId r:id="rId21"/>
  </p:notesMasterIdLst>
  <p:handoutMasterIdLst>
    <p:handoutMasterId r:id="rId22"/>
  </p:handoutMasterIdLst>
  <p:sldIdLst>
    <p:sldId id="271" r:id="rId7"/>
    <p:sldId id="284" r:id="rId8"/>
    <p:sldId id="280" r:id="rId9"/>
    <p:sldId id="285" r:id="rId10"/>
    <p:sldId id="287" r:id="rId11"/>
    <p:sldId id="290" r:id="rId12"/>
    <p:sldId id="289" r:id="rId13"/>
    <p:sldId id="293" r:id="rId14"/>
    <p:sldId id="294" r:id="rId15"/>
    <p:sldId id="295" r:id="rId16"/>
    <p:sldId id="297" r:id="rId17"/>
    <p:sldId id="299" r:id="rId18"/>
    <p:sldId id="300" r:id="rId19"/>
    <p:sldId id="278" r:id="rId2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749F90"/>
    <a:srgbClr val="1A8CA5"/>
    <a:srgbClr val="9B008A"/>
    <a:srgbClr val="7800FF"/>
    <a:srgbClr val="8800D1"/>
    <a:srgbClr val="7B00AC"/>
    <a:srgbClr val="6E008E"/>
    <a:srgbClr val="821164"/>
    <a:srgbClr val="070A0F"/>
    <a:srgbClr val="6686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34" autoAdjust="0"/>
    <p:restoredTop sz="94660"/>
  </p:normalViewPr>
  <p:slideViewPr>
    <p:cSldViewPr snapToGrid="0" snapToObjects="1">
      <p:cViewPr>
        <p:scale>
          <a:sx n="110" d="100"/>
          <a:sy n="110" d="100"/>
        </p:scale>
        <p:origin x="-16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9186E-EAA7-3A42-AFD2-CC349621202A}" type="datetimeFigureOut">
              <a:rPr lang="fr-FR" smtClean="0"/>
              <a:t>10/07/2017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15B8-4CE2-F247-96EE-D0C173663B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01493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EF2D4-44B9-F34D-AC77-36ED78FDDA30}" type="datetimeFigureOut">
              <a:rPr lang="fr-FR" smtClean="0"/>
              <a:t>10/07/2017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7BDEA-8EA0-FE4F-8E67-406CE035A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76044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6929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contenu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Espace réservé du texte 6"/>
          <p:cNvSpPr>
            <a:spLocks noGrp="1"/>
          </p:cNvSpPr>
          <p:nvPr>
            <p:ph type="body" sz="quarter" idx="13" hasCustomPrompt="1"/>
          </p:nvPr>
        </p:nvSpPr>
        <p:spPr>
          <a:xfrm>
            <a:off x="804863" y="1471083"/>
            <a:ext cx="7881937" cy="4598988"/>
          </a:xfrm>
        </p:spPr>
        <p:txBody>
          <a:bodyPr/>
          <a:lstStyle>
            <a:lvl1pPr marL="177800" marR="0" indent="-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■"/>
              <a:tabLst/>
              <a:defRPr/>
            </a:lvl1pPr>
            <a:lvl2pPr marL="627063" marR="0" indent="-1698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49F90"/>
              </a:buClr>
              <a:buSzTx/>
              <a:buFont typeface="Arial Italic"/>
              <a:buChar char="■"/>
              <a:tabLst/>
              <a:defRPr/>
            </a:lvl2pPr>
            <a:lvl3pPr marL="627063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3pPr>
            <a:lvl4pPr marL="627063" marR="0" indent="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49F90"/>
              </a:buClr>
              <a:buSzTx/>
              <a:buFont typeface="Arial"/>
              <a:buChar char="–"/>
              <a:tabLst/>
              <a:defRPr/>
            </a:lvl4pPr>
            <a:lvl5pPr marL="80645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5pPr>
          </a:lstStyle>
          <a:p>
            <a:pPr lvl="0"/>
            <a:r>
              <a:rPr lang="fr-FR" dirty="0" smtClean="0"/>
              <a:t> 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9791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e de contenu avec texte et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05400" y="1476296"/>
            <a:ext cx="7881400" cy="4525963"/>
          </a:xfrm>
        </p:spPr>
        <p:txBody>
          <a:bodyPr/>
          <a:lstStyle>
            <a:lvl1pPr marL="177800" marR="0" indent="-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■"/>
              <a:tabLst/>
              <a:defRPr/>
            </a:lvl1pPr>
            <a:lvl2pPr marL="627063" marR="0" indent="-1698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49F90"/>
              </a:buClr>
              <a:buSzTx/>
              <a:buFont typeface="Arial Italic"/>
              <a:buChar char="■"/>
              <a:tabLst/>
              <a:defRPr/>
            </a:lvl2pPr>
            <a:lvl3pPr marL="627063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3pPr>
            <a:lvl4pPr marL="627063" marR="0" indent="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49F90"/>
              </a:buClr>
              <a:buSzTx/>
              <a:buFont typeface="Arial"/>
              <a:buChar char="–"/>
              <a:tabLst/>
              <a:defRPr/>
            </a:lvl4pPr>
            <a:lvl5pPr marL="80645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5pPr>
          </a:lstStyle>
          <a:p>
            <a:pPr lvl="0"/>
            <a:r>
              <a:rPr lang="fr-FR" dirty="0" smtClean="0"/>
              <a:t> 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1539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 hasCustomPrompt="1"/>
          </p:nvPr>
        </p:nvSpPr>
        <p:spPr>
          <a:xfrm>
            <a:off x="804863" y="1469378"/>
            <a:ext cx="7881937" cy="4397375"/>
          </a:xfrm>
        </p:spPr>
        <p:txBody>
          <a:bodyPr/>
          <a:lstStyle>
            <a:lvl1pPr>
              <a:buClr>
                <a:srgbClr val="749F90"/>
              </a:buCl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fr-FR" dirty="0" smtClean="0"/>
              <a:t> Cliquez pour modifier les styles du texte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7172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8773" y="69692"/>
            <a:ext cx="8004162" cy="828574"/>
          </a:xfrm>
        </p:spPr>
        <p:txBody>
          <a:bodyPr anchor="b">
            <a:normAutofit/>
          </a:bodyPr>
          <a:lstStyle>
            <a:lvl1pPr algn="l">
              <a:defRPr sz="3000" b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677333" y="1494531"/>
            <a:ext cx="7923066" cy="32330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7333" y="5367338"/>
            <a:ext cx="792306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92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présentation ou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090609" y="976320"/>
            <a:ext cx="7894637" cy="2433895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90609" y="3472208"/>
            <a:ext cx="759619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749F9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674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e de fin -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097486" y="3283200"/>
            <a:ext cx="5897726" cy="2108160"/>
          </a:xfrm>
        </p:spPr>
        <p:txBody>
          <a:bodyPr anchor="t" anchorCtr="0">
            <a:normAutofit/>
          </a:bodyPr>
          <a:lstStyle>
            <a:lvl1pPr>
              <a:defRPr sz="1500" baseline="0"/>
            </a:lvl1pPr>
          </a:lstStyle>
          <a:p>
            <a:r>
              <a:rPr lang="fr-FR" dirty="0" smtClean="0"/>
              <a:t>Contacts :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072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9851" y="6390910"/>
            <a:ext cx="351529" cy="365125"/>
          </a:xfrm>
        </p:spPr>
        <p:txBody>
          <a:bodyPr/>
          <a:lstStyle/>
          <a:p>
            <a:fld id="{C6B7B3CB-E3BA-F74C-AB76-86EFC5843CD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095375" y="4121150"/>
            <a:ext cx="7505700" cy="1814513"/>
          </a:xfrm>
        </p:spPr>
        <p:txBody>
          <a:bodyPr>
            <a:normAutofit/>
          </a:bodyPr>
          <a:lstStyle>
            <a:lvl1pPr>
              <a:defRPr sz="1500"/>
            </a:lvl1pPr>
            <a:lvl2pPr marL="457200" indent="-457200">
              <a:buNone/>
              <a:defRPr sz="1500"/>
            </a:lvl2pPr>
            <a:lvl3pPr marL="457200" indent="-457200">
              <a:buNone/>
              <a:defRPr sz="1500"/>
            </a:lvl3pPr>
            <a:lvl4pPr marL="457200" indent="-457200">
              <a:buNone/>
              <a:defRPr sz="1500"/>
            </a:lvl4pPr>
            <a:lvl5pPr marL="457200" indent="-457200">
              <a:buNone/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1095375" y="2705101"/>
            <a:ext cx="7505700" cy="1156980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sz="3000"/>
            </a:lvl1pPr>
            <a:lvl2pPr marL="0" indent="0">
              <a:buNone/>
              <a:defRPr sz="3000"/>
            </a:lvl2pPr>
            <a:lvl3pPr marL="0" indent="0">
              <a:buNone/>
              <a:defRPr sz="3000"/>
            </a:lvl3pPr>
            <a:lvl4pPr marL="0" indent="0">
              <a:buNone/>
              <a:defRPr sz="3000"/>
            </a:lvl4pPr>
            <a:lvl5pPr marL="0" indent="0">
              <a:buNone/>
              <a:defRPr sz="3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4325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05400" y="0"/>
            <a:ext cx="7881400" cy="12869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05400" y="1476022"/>
            <a:ext cx="788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 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49942" y="6390910"/>
            <a:ext cx="4504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404040"/>
                </a:solidFill>
              </a:defRPr>
            </a:lvl1pPr>
          </a:lstStyle>
          <a:p>
            <a:fld id="{A786685B-2977-D546-9E3D-3CA676A47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698885" y="1295400"/>
            <a:ext cx="7173849" cy="0"/>
          </a:xfrm>
          <a:prstGeom prst="line">
            <a:avLst/>
          </a:prstGeom>
          <a:ln w="57150" cap="rnd" cmpd="sng">
            <a:solidFill>
              <a:srgbClr val="749F9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 userDrawn="1"/>
        </p:nvCxnSpPr>
        <p:spPr>
          <a:xfrm flipV="1">
            <a:off x="7872734" y="872640"/>
            <a:ext cx="642246" cy="419889"/>
          </a:xfrm>
          <a:prstGeom prst="line">
            <a:avLst/>
          </a:prstGeom>
          <a:ln w="57150" cap="rnd" cmpd="sng">
            <a:solidFill>
              <a:srgbClr val="749F9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 userDrawn="1"/>
        </p:nvCxnSpPr>
        <p:spPr>
          <a:xfrm flipH="1" flipV="1">
            <a:off x="699180" y="0"/>
            <a:ext cx="1" cy="1286937"/>
          </a:xfrm>
          <a:prstGeom prst="line">
            <a:avLst/>
          </a:prstGeom>
          <a:ln w="57150" cap="rnd" cmpd="sng">
            <a:solidFill>
              <a:srgbClr val="749F9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pied de page 4"/>
          <p:cNvSpPr txBox="1">
            <a:spLocks/>
          </p:cNvSpPr>
          <p:nvPr userDrawn="1"/>
        </p:nvSpPr>
        <p:spPr>
          <a:xfrm>
            <a:off x="2369032" y="6146185"/>
            <a:ext cx="4620586" cy="6768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dirty="0" smtClean="0">
                <a:solidFill>
                  <a:srgbClr val="749F90"/>
                </a:solidFill>
              </a:rPr>
              <a:t>SG - DEPP</a:t>
            </a:r>
            <a:r>
              <a:rPr lang="fr-FR" dirty="0" smtClean="0">
                <a:solidFill>
                  <a:srgbClr val="00919D"/>
                </a:solidFill>
              </a:rPr>
              <a:t/>
            </a:r>
            <a:br>
              <a:rPr lang="fr-FR" dirty="0" smtClean="0">
                <a:solidFill>
                  <a:srgbClr val="00919D"/>
                </a:solidFill>
              </a:rPr>
            </a:b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PERFORMANCES MATHÉMATIQUES DES FILLES ET DES GARÇONS EN FIN DE TERMINALE S</a:t>
            </a:r>
          </a:p>
          <a:p>
            <a:endParaRPr lang="fr-FR" dirty="0"/>
          </a:p>
        </p:txBody>
      </p:sp>
      <p:sp>
        <p:nvSpPr>
          <p:cNvPr id="12" name="Espace réservé du pied de page 4"/>
          <p:cNvSpPr txBox="1">
            <a:spLocks/>
          </p:cNvSpPr>
          <p:nvPr userDrawn="1"/>
        </p:nvSpPr>
        <p:spPr>
          <a:xfrm>
            <a:off x="6989618" y="6390910"/>
            <a:ext cx="1160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26/06/2017</a:t>
            </a:r>
          </a:p>
          <a:p>
            <a:endParaRPr lang="fr-FR" dirty="0"/>
          </a:p>
        </p:txBody>
      </p:sp>
      <p:pic>
        <p:nvPicPr>
          <p:cNvPr id="13" name="Image 10" descr="2017_MEN_horizontal_logo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33" y="6132905"/>
            <a:ext cx="1463675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75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80" r:id="rId3"/>
    <p:sldLayoutId id="2147483672" r:id="rId4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spcBef>
          <a:spcPct val="0"/>
        </a:spcBef>
        <a:buNone/>
        <a:defRPr sz="300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457200" rtl="0" eaLnBrk="1" latinLnBrk="0" hangingPunct="1">
        <a:spcBef>
          <a:spcPct val="20000"/>
        </a:spcBef>
        <a:buSzPct val="100000"/>
        <a:buFont typeface="Arial"/>
        <a:buChar char="■"/>
        <a:defRPr sz="2000" kern="1200">
          <a:solidFill>
            <a:srgbClr val="749F90"/>
          </a:solidFill>
          <a:latin typeface="+mn-lt"/>
          <a:ea typeface="+mn-ea"/>
          <a:cs typeface="+mn-cs"/>
        </a:defRPr>
      </a:lvl1pPr>
      <a:lvl2pPr marL="627063" indent="-169863" algn="l" defTabSz="457200" rtl="0" eaLnBrk="1" latinLnBrk="0" hangingPunct="1">
        <a:spcBef>
          <a:spcPct val="20000"/>
        </a:spcBef>
        <a:buClr>
          <a:srgbClr val="749F90"/>
        </a:buClr>
        <a:buFont typeface="Arial Italic"/>
        <a:buChar char="■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63" indent="0" algn="l" defTabSz="457200" rtl="0" eaLnBrk="1" latinLnBrk="0" hangingPunct="1">
        <a:spcBef>
          <a:spcPct val="20000"/>
        </a:spcBef>
        <a:buFont typeface="Arial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627063" indent="177800" algn="l" defTabSz="457200" rtl="0" eaLnBrk="1" latinLnBrk="0" hangingPunct="1">
        <a:spcBef>
          <a:spcPct val="20000"/>
        </a:spcBef>
        <a:buClr>
          <a:srgbClr val="749F90"/>
        </a:buClr>
        <a:buFont typeface="Arial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806450" indent="0" algn="l" defTabSz="457200" rtl="0" eaLnBrk="1" latinLnBrk="0" hangingPunct="1">
        <a:spcBef>
          <a:spcPct val="20000"/>
        </a:spcBef>
        <a:buFont typeface="Arial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97485" y="915840"/>
            <a:ext cx="7982797" cy="2548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ET MODIFIEZ </a:t>
            </a:r>
            <a:br>
              <a:rPr lang="fr-FR" dirty="0" smtClean="0"/>
            </a:br>
            <a:r>
              <a:rPr lang="fr-FR" dirty="0" smtClean="0"/>
              <a:t>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97486" y="3464803"/>
            <a:ext cx="7589313" cy="12492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97502" y="6390910"/>
            <a:ext cx="4038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404040"/>
                </a:solidFill>
              </a:defRPr>
            </a:lvl1pPr>
          </a:lstStyle>
          <a:p>
            <a:fld id="{1FC8907D-B208-DC44-82F5-2940ECA1C9FA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698885" y="5516417"/>
            <a:ext cx="6290733" cy="0"/>
          </a:xfrm>
          <a:prstGeom prst="line">
            <a:avLst/>
          </a:prstGeom>
          <a:ln w="57150" cap="rnd" cmpd="sng">
            <a:solidFill>
              <a:srgbClr val="749F9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 userDrawn="1"/>
        </p:nvCxnSpPr>
        <p:spPr>
          <a:xfrm flipV="1">
            <a:off x="6995213" y="4489080"/>
            <a:ext cx="1519767" cy="1024465"/>
          </a:xfrm>
          <a:prstGeom prst="line">
            <a:avLst/>
          </a:prstGeom>
          <a:ln w="57150" cap="rnd" cmpd="sng">
            <a:solidFill>
              <a:srgbClr val="749F9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 userDrawn="1"/>
        </p:nvCxnSpPr>
        <p:spPr>
          <a:xfrm flipH="1" flipV="1">
            <a:off x="698885" y="0"/>
            <a:ext cx="295" cy="5507953"/>
          </a:xfrm>
          <a:prstGeom prst="line">
            <a:avLst/>
          </a:prstGeom>
          <a:ln w="57150" cap="rnd" cmpd="sng">
            <a:solidFill>
              <a:srgbClr val="749F9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pied de page 4"/>
          <p:cNvSpPr txBox="1">
            <a:spLocks/>
          </p:cNvSpPr>
          <p:nvPr userDrawn="1"/>
        </p:nvSpPr>
        <p:spPr>
          <a:xfrm>
            <a:off x="2369032" y="6146185"/>
            <a:ext cx="4620586" cy="6768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dirty="0" smtClean="0">
                <a:solidFill>
                  <a:srgbClr val="749F90"/>
                </a:solidFill>
              </a:rPr>
              <a:t>SG - DEPP</a:t>
            </a:r>
            <a:r>
              <a:rPr lang="fr-FR" dirty="0" smtClean="0">
                <a:solidFill>
                  <a:srgbClr val="00919D"/>
                </a:solidFill>
              </a:rPr>
              <a:t/>
            </a:r>
            <a:br>
              <a:rPr lang="fr-FR" dirty="0" smtClean="0">
                <a:solidFill>
                  <a:srgbClr val="00919D"/>
                </a:solidFill>
              </a:rPr>
            </a:b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PERFORMANCES MATHÉMATIQUES DES FILLES ET DES GARÇONS EN FIN DE TERMINALE S</a:t>
            </a:r>
          </a:p>
          <a:p>
            <a:endParaRPr lang="fr-FR" dirty="0"/>
          </a:p>
        </p:txBody>
      </p:sp>
      <p:sp>
        <p:nvSpPr>
          <p:cNvPr id="13" name="Espace réservé du pied de page 4"/>
          <p:cNvSpPr txBox="1">
            <a:spLocks/>
          </p:cNvSpPr>
          <p:nvPr userDrawn="1"/>
        </p:nvSpPr>
        <p:spPr>
          <a:xfrm>
            <a:off x="6989618" y="6390910"/>
            <a:ext cx="1160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26/06/2017</a:t>
            </a:r>
          </a:p>
          <a:p>
            <a:endParaRPr lang="fr-FR" dirty="0"/>
          </a:p>
        </p:txBody>
      </p:sp>
      <p:pic>
        <p:nvPicPr>
          <p:cNvPr id="14" name="Image 10" descr="2017_MEN_horizontal_logo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33" y="6132905"/>
            <a:ext cx="1463675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964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5" r:id="rId2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50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749F9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95183" y="697997"/>
            <a:ext cx="7781697" cy="20063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95182" y="2704320"/>
            <a:ext cx="7781697" cy="1180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</a:t>
            </a:r>
            <a:br>
              <a:rPr lang="fr-FR" dirty="0" smtClean="0"/>
            </a:br>
            <a:r>
              <a:rPr lang="fr-FR" dirty="0" smtClean="0"/>
              <a:t>les styles du texte du masque</a:t>
            </a:r>
          </a:p>
          <a:p>
            <a:pPr lvl="0"/>
            <a:endParaRPr lang="fr-FR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49851" y="6390910"/>
            <a:ext cx="3515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0000"/>
                </a:solidFill>
              </a:defRPr>
            </a:lvl1pPr>
          </a:lstStyle>
          <a:p>
            <a:fld id="{C6B7B3CB-E3BA-F74C-AB76-86EFC5843CD6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>
          <a:xfrm>
            <a:off x="698885" y="3893512"/>
            <a:ext cx="6290733" cy="0"/>
          </a:xfrm>
          <a:prstGeom prst="line">
            <a:avLst/>
          </a:prstGeom>
          <a:ln w="57150" cap="rnd" cmpd="sng">
            <a:solidFill>
              <a:srgbClr val="749F9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 flipV="1">
            <a:off x="6995213" y="2866175"/>
            <a:ext cx="1519767" cy="1024465"/>
          </a:xfrm>
          <a:prstGeom prst="line">
            <a:avLst/>
          </a:prstGeom>
          <a:ln w="57150" cap="rnd" cmpd="sng">
            <a:solidFill>
              <a:srgbClr val="749F9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 userDrawn="1"/>
        </p:nvCxnSpPr>
        <p:spPr>
          <a:xfrm flipH="1" flipV="1">
            <a:off x="699180" y="0"/>
            <a:ext cx="1" cy="3885049"/>
          </a:xfrm>
          <a:prstGeom prst="line">
            <a:avLst/>
          </a:prstGeom>
          <a:ln w="57150" cap="rnd" cmpd="sng">
            <a:solidFill>
              <a:srgbClr val="749F9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pied de page 4"/>
          <p:cNvSpPr txBox="1">
            <a:spLocks/>
          </p:cNvSpPr>
          <p:nvPr userDrawn="1"/>
        </p:nvSpPr>
        <p:spPr>
          <a:xfrm>
            <a:off x="2369032" y="6146185"/>
            <a:ext cx="4620586" cy="6768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dirty="0" smtClean="0">
                <a:solidFill>
                  <a:srgbClr val="749F90"/>
                </a:solidFill>
              </a:rPr>
              <a:t>SG - DEPP</a:t>
            </a:r>
            <a:r>
              <a:rPr lang="fr-FR" dirty="0" smtClean="0">
                <a:solidFill>
                  <a:srgbClr val="00919D"/>
                </a:solidFill>
              </a:rPr>
              <a:t/>
            </a:r>
            <a:br>
              <a:rPr lang="fr-FR" dirty="0" smtClean="0">
                <a:solidFill>
                  <a:srgbClr val="00919D"/>
                </a:solidFill>
              </a:rPr>
            </a:b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PERFORMANCES MATHÉMATIQUES DES FILLES ET DES GARÇONS EN FIN DE TERMINALE S</a:t>
            </a:r>
          </a:p>
          <a:p>
            <a:endParaRPr lang="fr-FR" dirty="0"/>
          </a:p>
        </p:txBody>
      </p:sp>
      <p:sp>
        <p:nvSpPr>
          <p:cNvPr id="14" name="Espace réservé du pied de page 4"/>
          <p:cNvSpPr txBox="1">
            <a:spLocks/>
          </p:cNvSpPr>
          <p:nvPr userDrawn="1"/>
        </p:nvSpPr>
        <p:spPr>
          <a:xfrm>
            <a:off x="6989618" y="6390910"/>
            <a:ext cx="1160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kern="1200" cap="all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26/06/2017</a:t>
            </a:r>
          </a:p>
          <a:p>
            <a:endParaRPr lang="fr-FR" dirty="0"/>
          </a:p>
        </p:txBody>
      </p:sp>
      <p:pic>
        <p:nvPicPr>
          <p:cNvPr id="15" name="Image 10" descr="2017_MEN_horizontal_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33" y="6132905"/>
            <a:ext cx="1463675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741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749F90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90609" y="3771900"/>
            <a:ext cx="7596190" cy="1452908"/>
          </a:xfrm>
        </p:spPr>
        <p:txBody>
          <a:bodyPr/>
          <a:lstStyle/>
          <a:p>
            <a:r>
              <a:rPr lang="fr-FR" dirty="0" smtClean="0"/>
              <a:t>Un regard international à partir des résultats TIMSS Advanced 2015</a:t>
            </a:r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PERFORMANCES MATHÉMATIQUES DES FILLES ET DES GARÇONS EN FIN DE TERMINALE 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352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/>
              <a:t>Mieux réussi par les garçons</a:t>
            </a:r>
            <a:br>
              <a:rPr lang="fr-FR" sz="2800" dirty="0"/>
            </a:br>
            <a:r>
              <a:rPr lang="fr-FR" sz="2800" dirty="0"/>
              <a:t>Catégorie « Connaître » </a:t>
            </a:r>
            <a:r>
              <a:rPr lang="fr-FR" sz="2800" dirty="0" err="1"/>
              <a:t>eN</a:t>
            </a:r>
            <a:r>
              <a:rPr lang="fr-FR" sz="2800" dirty="0"/>
              <a:t> Analyse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127001" y="5232400"/>
            <a:ext cx="8724899" cy="863600"/>
          </a:xfrm>
        </p:spPr>
        <p:txBody>
          <a:bodyPr>
            <a:noAutofit/>
          </a:bodyPr>
          <a:lstStyle/>
          <a:p>
            <a:pPr lvl="1"/>
            <a:r>
              <a:rPr lang="fr-FR" sz="2000" dirty="0" smtClean="0"/>
              <a:t>Une analyse didactique plus fine est nécessaire pour décrire les tâches favorisant le plus les garçons ou les filles.</a:t>
            </a:r>
            <a:endParaRPr lang="fr-FR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1" y="1420209"/>
            <a:ext cx="4940300" cy="3364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1" y="1550685"/>
            <a:ext cx="3988976" cy="310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645646" y="4864705"/>
            <a:ext cx="68151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Sources</a:t>
            </a:r>
            <a:r>
              <a:rPr lang="en-US" sz="800" b="1" dirty="0"/>
              <a:t> </a:t>
            </a:r>
            <a:r>
              <a:rPr lang="en-US" sz="800" dirty="0"/>
              <a:t>: </a:t>
            </a:r>
            <a:r>
              <a:rPr lang="en-US" sz="800" i="1" dirty="0"/>
              <a:t>IEA’S Trends in International Mathematics and Science Study-TIMSS Advanced</a:t>
            </a:r>
            <a:r>
              <a:rPr lang="en-US" sz="800" dirty="0"/>
              <a:t> 2015 ; </a:t>
            </a:r>
            <a:r>
              <a:rPr lang="en-US" sz="800" dirty="0" smtClean="0"/>
              <a:t>MEN-MESRI-DEPP</a:t>
            </a:r>
          </a:p>
        </p:txBody>
      </p:sp>
    </p:spTree>
    <p:extLst>
      <p:ext uri="{BB962C8B-B14F-4D97-AF65-F5344CB8AC3E}">
        <p14:creationId xmlns:p14="http://schemas.microsoft.com/office/powerpoint/2010/main" val="401462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paradoxe de l’épreuve mathématique du BAC 2015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8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215900" y="1498600"/>
            <a:ext cx="8724899" cy="4432300"/>
          </a:xfrm>
        </p:spPr>
        <p:txBody>
          <a:bodyPr>
            <a:noAutofit/>
          </a:bodyPr>
          <a:lstStyle/>
          <a:p>
            <a:pPr lvl="1"/>
            <a:r>
              <a:rPr lang="fr-FR" sz="2000" dirty="0" smtClean="0"/>
              <a:t>Au baccalauréat 2015, les filles et les garçons obtiennent la même moyenne à l’épreuve de mathématiques.</a:t>
            </a:r>
          </a:p>
          <a:p>
            <a:pPr lvl="2"/>
            <a:r>
              <a:rPr lang="fr-FR" sz="2000" dirty="0" smtClean="0"/>
              <a:t>	Moyenne </a:t>
            </a:r>
            <a:r>
              <a:rPr lang="fr-FR" sz="2000" dirty="0"/>
              <a:t>des filles: 11,5 (</a:t>
            </a:r>
            <a:r>
              <a:rPr lang="fr-FR" sz="2000" dirty="0" err="1"/>
              <a:t>ec</a:t>
            </a:r>
            <a:r>
              <a:rPr lang="fr-FR" sz="2000" dirty="0"/>
              <a:t> 4,6</a:t>
            </a:r>
            <a:r>
              <a:rPr lang="fr-FR" sz="2000" dirty="0" smtClean="0"/>
              <a:t>)</a:t>
            </a:r>
          </a:p>
          <a:p>
            <a:pPr lvl="2"/>
            <a:r>
              <a:rPr lang="fr-FR" sz="2000" dirty="0" smtClean="0"/>
              <a:t>	Moyenne </a:t>
            </a:r>
            <a:r>
              <a:rPr lang="fr-FR" sz="2000" dirty="0"/>
              <a:t>des garçons: 11,8 (</a:t>
            </a:r>
            <a:r>
              <a:rPr lang="fr-FR" sz="2000" dirty="0" err="1"/>
              <a:t>ec</a:t>
            </a:r>
            <a:r>
              <a:rPr lang="fr-FR" sz="2000" dirty="0"/>
              <a:t> 4,8)</a:t>
            </a:r>
          </a:p>
          <a:p>
            <a:pPr lvl="1"/>
            <a:r>
              <a:rPr lang="fr-FR" sz="2000" dirty="0" smtClean="0"/>
              <a:t>Or il s’agit de la même population  que celle évaluée par TIMSS Advanced</a:t>
            </a:r>
          </a:p>
          <a:p>
            <a:pPr lvl="1"/>
            <a:r>
              <a:rPr lang="fr-FR" sz="2000" dirty="0" smtClean="0"/>
              <a:t>La mesure de la compétence mathématique par le BAC ne donne pas les mêmes résultats que la mesure de la compétence mathématique par TIMSS Advanced.</a:t>
            </a:r>
          </a:p>
          <a:p>
            <a:pPr lvl="1"/>
            <a:r>
              <a:rPr lang="fr-FR" sz="2000" dirty="0" smtClean="0"/>
              <a:t>« </a:t>
            </a:r>
            <a:r>
              <a:rPr lang="fr-FR" sz="2000" i="1" dirty="0" smtClean="0"/>
              <a:t>La question des différences de performances mathématiques entre filles et garçons doit tenir compte des contextes d’apprentissage et d’évaluation. Les conditions sociales et les attitudes sont partie intégrante des fonctionnements cognitifs. </a:t>
            </a:r>
            <a:r>
              <a:rPr lang="fr-FR" sz="2000" b="1" i="1" dirty="0" smtClean="0"/>
              <a:t>Il faut distinguer compétence de performance</a:t>
            </a:r>
            <a:r>
              <a:rPr lang="fr-FR" sz="2000" i="1" dirty="0" smtClean="0"/>
              <a:t>.</a:t>
            </a:r>
            <a:r>
              <a:rPr lang="fr-FR" sz="2000" dirty="0"/>
              <a:t> » Pascal Huguet LAPSCO, CNRS, UCA, http://</a:t>
            </a:r>
            <a:r>
              <a:rPr lang="fr-FR" sz="2000" dirty="0" smtClean="0"/>
              <a:t>www.lesvoixdelecole.fr/vie-scolaire/leleve/item/81-filles-et-maths.html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70061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 smtClean="0"/>
              <a:t>Des dimensions diversement corrélées avec le score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127001" y="5046453"/>
            <a:ext cx="8724899" cy="1049547"/>
          </a:xfrm>
        </p:spPr>
        <p:txBody>
          <a:bodyPr>
            <a:noAutofit/>
          </a:bodyPr>
          <a:lstStyle/>
          <a:p>
            <a:pPr lvl="1"/>
            <a:r>
              <a:rPr lang="fr-FR" sz="1600" dirty="0"/>
              <a:t>Des 5 dimensions contextuelles mesurées par TIMSS Advanced, c’est la motivation intrinsèque (plaisir) à apprendre les mathématiques qui est la plus corrélée avec la performance.</a:t>
            </a:r>
          </a:p>
          <a:p>
            <a:pPr lvl="1"/>
            <a:r>
              <a:rPr lang="fr-FR" sz="1600" dirty="0"/>
              <a:t>Le coefficient de corrélation est significativement supérieur pour les garçons que pour les filles</a:t>
            </a:r>
            <a:r>
              <a:rPr lang="fr-FR" sz="1600" dirty="0" smtClean="0"/>
              <a:t>.</a:t>
            </a:r>
            <a:endParaRPr lang="fr-FR" sz="1600" dirty="0"/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441110"/>
              </p:ext>
            </p:extLst>
          </p:nvPr>
        </p:nvGraphicFramePr>
        <p:xfrm>
          <a:off x="1026592" y="1332801"/>
          <a:ext cx="6624735" cy="31683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1062"/>
                <a:gridCol w="1187891"/>
                <a:gridCol w="1187891"/>
                <a:gridCol w="1187891"/>
              </a:tblGrid>
              <a:tr h="886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variable</a:t>
                      </a:r>
                      <a:endParaRPr lang="fr-FR" sz="14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smtClean="0">
                          <a:effectLst/>
                        </a:rPr>
                        <a:t>Corrélation avec le score des filles (R)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smtClean="0">
                          <a:effectLst/>
                        </a:rPr>
                        <a:t>Corrélation avec le score des garçons (R)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smtClean="0">
                          <a:effectLst/>
                        </a:rPr>
                        <a:t>Significativité de la différence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5645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smtClean="0">
                          <a:effectLst/>
                        </a:rPr>
                        <a:t>origine</a:t>
                      </a:r>
                      <a:r>
                        <a:rPr lang="fr-FR" sz="1400" u="none" strike="noStrike" baseline="0" dirty="0" smtClean="0">
                          <a:effectLst/>
                        </a:rPr>
                        <a:t> </a:t>
                      </a:r>
                      <a:r>
                        <a:rPr lang="fr-FR" sz="1400" u="none" strike="noStrike" dirty="0" smtClean="0">
                          <a:effectLst/>
                        </a:rPr>
                        <a:t>socio </a:t>
                      </a:r>
                      <a:r>
                        <a:rPr lang="fr-FR" sz="1400" u="none" strike="noStrike" dirty="0">
                          <a:effectLst/>
                        </a:rPr>
                        <a:t>économique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0,33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0,31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n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5645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sentiment d'appartenance au lycée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0,22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0,21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n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5645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relation </a:t>
                      </a:r>
                      <a:r>
                        <a:rPr lang="fr-FR" sz="1400" u="none" strike="noStrike" dirty="0" smtClean="0">
                          <a:effectLst/>
                        </a:rPr>
                        <a:t>à</a:t>
                      </a:r>
                      <a:r>
                        <a:rPr lang="fr-FR" sz="1400" u="none" strike="noStrike" baseline="0" dirty="0" smtClean="0">
                          <a:effectLst/>
                        </a:rPr>
                        <a:t> la pratique enseignante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0,24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0,28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n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5645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motivation instrumentale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0,33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0,36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n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5645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motivation intrinsèque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0,48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0,53</a:t>
                      </a:r>
                      <a:endParaRPr lang="fr-FR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 dirty="0">
                          <a:effectLst/>
                        </a:rPr>
                        <a:t>*</a:t>
                      </a:r>
                      <a:endParaRPr lang="fr-FR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805400" y="4614539"/>
            <a:ext cx="7467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Lecture</a:t>
            </a:r>
            <a:r>
              <a:rPr lang="en-US" sz="800" dirty="0"/>
              <a:t>: </a:t>
            </a:r>
            <a:r>
              <a:rPr lang="fr-FR" sz="800" dirty="0" smtClean="0"/>
              <a:t>En France, en 2015, l’origine socio économique est corrélée au score en mathématiques avec un coefficient de 0,33 pour les filles et de 0,31 pour les garçons, la différence n’étant pas significative.</a:t>
            </a:r>
            <a:endParaRPr lang="fr-FR" sz="800" dirty="0"/>
          </a:p>
          <a:p>
            <a:r>
              <a:rPr lang="en-US" sz="800" b="1" dirty="0" smtClean="0"/>
              <a:t>Sources</a:t>
            </a:r>
            <a:r>
              <a:rPr lang="en-US" sz="800" b="1" dirty="0"/>
              <a:t> </a:t>
            </a:r>
            <a:r>
              <a:rPr lang="en-US" sz="800" dirty="0"/>
              <a:t>: </a:t>
            </a:r>
            <a:r>
              <a:rPr lang="en-US" sz="800" i="1" dirty="0"/>
              <a:t>IEA’S Trends in International Mathematics and Science Study-TIMSS Advanced</a:t>
            </a:r>
            <a:r>
              <a:rPr lang="en-US" sz="800" dirty="0"/>
              <a:t> 2015 ; </a:t>
            </a:r>
            <a:r>
              <a:rPr lang="en-US" sz="800" dirty="0" smtClean="0"/>
              <a:t>MEN-MESRI-DEPP</a:t>
            </a:r>
          </a:p>
        </p:txBody>
      </p:sp>
    </p:spTree>
    <p:extLst>
      <p:ext uri="{BB962C8B-B14F-4D97-AF65-F5344CB8AC3E}">
        <p14:creationId xmlns:p14="http://schemas.microsoft.com/office/powerpoint/2010/main" val="103918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/>
              <a:t>Elèves souhaitant poursuivre leurs études dans le domaine des maths/</a:t>
            </a:r>
            <a:r>
              <a:rPr lang="fr-FR" sz="2800" dirty="0" err="1"/>
              <a:t>stats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13</a:t>
            </a:fld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269256"/>
              </p:ext>
            </p:extLst>
          </p:nvPr>
        </p:nvGraphicFramePr>
        <p:xfrm>
          <a:off x="1130062" y="1336992"/>
          <a:ext cx="6449748" cy="42513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4958"/>
                <a:gridCol w="1074958"/>
                <a:gridCol w="1074958"/>
                <a:gridCol w="1074958"/>
                <a:gridCol w="1074958"/>
                <a:gridCol w="1074958"/>
              </a:tblGrid>
              <a:tr h="101352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pays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 smtClean="0">
                          <a:effectLst/>
                        </a:rPr>
                        <a:t>Pourcentage des filles souhaitant</a:t>
                      </a:r>
                      <a:r>
                        <a:rPr lang="fr-FR" sz="1200" u="none" strike="noStrike" baseline="0" dirty="0" smtClean="0">
                          <a:effectLst/>
                        </a:rPr>
                        <a:t> poursuivre des études de maths/</a:t>
                      </a:r>
                      <a:r>
                        <a:rPr lang="fr-FR" sz="1200" u="none" strike="noStrike" baseline="0" dirty="0" err="1" smtClean="0">
                          <a:effectLst/>
                        </a:rPr>
                        <a:t>stats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u="none" strike="noStrike" dirty="0" smtClean="0">
                          <a:effectLst/>
                        </a:rPr>
                        <a:t>Sore moyen de ces filles</a:t>
                      </a:r>
                      <a:endParaRPr lang="fr-FR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 smtClean="0">
                          <a:effectLst/>
                        </a:rPr>
                        <a:t>Pourcentage des garçons souhaitant</a:t>
                      </a:r>
                      <a:r>
                        <a:rPr lang="fr-FR" sz="1200" u="none" strike="noStrike" baseline="0" dirty="0" smtClean="0">
                          <a:effectLst/>
                        </a:rPr>
                        <a:t> poursuivre des études de maths/</a:t>
                      </a:r>
                      <a:r>
                        <a:rPr lang="fr-FR" sz="1200" u="none" strike="noStrike" baseline="0" dirty="0" err="1" smtClean="0">
                          <a:effectLst/>
                        </a:rPr>
                        <a:t>stats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u="none" strike="noStrike" dirty="0" smtClean="0">
                          <a:effectLst/>
                        </a:rPr>
                        <a:t>Sore moyen de ces garçons</a:t>
                      </a:r>
                      <a:endParaRPr lang="fr-FR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 smtClean="0">
                          <a:effectLst/>
                        </a:rPr>
                        <a:t>Significativité des différences de scores.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631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</a:rPr>
                        <a:t>France</a:t>
                      </a:r>
                      <a:endParaRPr lang="fr-FR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 dirty="0" smtClean="0">
                          <a:effectLst/>
                        </a:rPr>
                        <a:t>**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631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 smtClean="0">
                          <a:effectLst/>
                        </a:rPr>
                        <a:t>Italie</a:t>
                      </a:r>
                      <a:endParaRPr lang="fr-FR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 dirty="0" smtClean="0">
                          <a:effectLst/>
                        </a:rPr>
                        <a:t>n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631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 smtClean="0">
                          <a:effectLst/>
                        </a:rPr>
                        <a:t>Liban</a:t>
                      </a:r>
                      <a:endParaRPr lang="fr-FR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 dirty="0" smtClean="0">
                          <a:effectLst/>
                        </a:rPr>
                        <a:t>n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631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 smtClean="0">
                          <a:effectLst/>
                        </a:rPr>
                        <a:t>Norvège</a:t>
                      </a:r>
                      <a:endParaRPr lang="fr-FR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 dirty="0" smtClean="0">
                          <a:effectLst/>
                        </a:rPr>
                        <a:t>n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631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</a:rPr>
                        <a:t>Portugal</a:t>
                      </a:r>
                      <a:endParaRPr lang="fr-FR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 dirty="0" smtClean="0">
                          <a:effectLst/>
                        </a:rPr>
                        <a:t>n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614018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 smtClean="0">
                          <a:effectLst/>
                        </a:rPr>
                        <a:t>Russie</a:t>
                      </a:r>
                      <a:endParaRPr lang="fr-FR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 dirty="0" smtClean="0">
                          <a:effectLst/>
                        </a:rPr>
                        <a:t>n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631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 smtClean="0">
                          <a:effectLst/>
                        </a:rPr>
                        <a:t>Slovénie</a:t>
                      </a:r>
                      <a:endParaRPr lang="fr-FR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 dirty="0" smtClean="0">
                          <a:effectLst/>
                        </a:rPr>
                        <a:t>n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631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 smtClean="0">
                          <a:effectLst/>
                        </a:rPr>
                        <a:t>Suède</a:t>
                      </a:r>
                      <a:endParaRPr lang="fr-FR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 dirty="0" smtClean="0">
                          <a:effectLst/>
                        </a:rPr>
                        <a:t>n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631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 smtClean="0">
                          <a:effectLst/>
                        </a:rPr>
                        <a:t>Etats-Unis</a:t>
                      </a:r>
                      <a:endParaRPr lang="fr-FR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u="none" strike="noStrike" dirty="0" smtClean="0">
                          <a:effectLst/>
                        </a:rPr>
                        <a:t>n</a:t>
                      </a:r>
                      <a:endParaRPr lang="fr-FR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003808" y="5588311"/>
            <a:ext cx="7467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Lecture</a:t>
            </a:r>
            <a:r>
              <a:rPr lang="en-US" sz="800" dirty="0"/>
              <a:t>: </a:t>
            </a:r>
            <a:r>
              <a:rPr lang="fr-FR" sz="800" dirty="0" smtClean="0"/>
              <a:t>En France, en 2015, 9,6 % des filles , respectivement 19,3 % des garçons, de terminale S déclarent souhaiter poursuivre des études de mathématiques ou de statistiques, leur score moyen est de 505 points, respectivement 527 points. </a:t>
            </a:r>
            <a:r>
              <a:rPr lang="fr-FR" sz="800" smtClean="0"/>
              <a:t>La différence </a:t>
            </a:r>
            <a:r>
              <a:rPr lang="fr-FR" sz="800" dirty="0" smtClean="0"/>
              <a:t>des scores est significative (</a:t>
            </a:r>
            <a:r>
              <a:rPr lang="fr-FR" sz="800" smtClean="0"/>
              <a:t>p&gt;99%).</a:t>
            </a:r>
            <a:endParaRPr lang="fr-FR" sz="800" dirty="0"/>
          </a:p>
          <a:p>
            <a:r>
              <a:rPr lang="en-US" sz="800" b="1" dirty="0" smtClean="0"/>
              <a:t>Sources</a:t>
            </a:r>
            <a:r>
              <a:rPr lang="en-US" sz="800" b="1" dirty="0"/>
              <a:t> </a:t>
            </a:r>
            <a:r>
              <a:rPr lang="en-US" sz="800" dirty="0"/>
              <a:t>: </a:t>
            </a:r>
            <a:r>
              <a:rPr lang="en-US" sz="800" i="1" dirty="0"/>
              <a:t>IEA’S Trends in International Mathematics and Science Study-TIMSS Advanced</a:t>
            </a:r>
            <a:r>
              <a:rPr lang="en-US" sz="800" dirty="0"/>
              <a:t> 2015 ; </a:t>
            </a:r>
            <a:r>
              <a:rPr lang="en-US" sz="800" dirty="0" smtClean="0"/>
              <a:t>MEN-MESRI-DEPP</a:t>
            </a:r>
          </a:p>
        </p:txBody>
      </p:sp>
    </p:spTree>
    <p:extLst>
      <p:ext uri="{BB962C8B-B14F-4D97-AF65-F5344CB8AC3E}">
        <p14:creationId xmlns:p14="http://schemas.microsoft.com/office/powerpoint/2010/main" val="28277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486" y="3283200"/>
            <a:ext cx="5897726" cy="1187200"/>
          </a:xfrm>
        </p:spPr>
        <p:txBody>
          <a:bodyPr>
            <a:normAutofit fontScale="90000"/>
          </a:bodyPr>
          <a:lstStyle/>
          <a:p>
            <a:r>
              <a:rPr lang="fr-FR" dirty="0"/>
              <a:t>Contact : </a:t>
            </a:r>
            <a:br>
              <a:rPr lang="fr-FR" dirty="0"/>
            </a:br>
            <a:r>
              <a:rPr lang="fr-FR" dirty="0" smtClean="0"/>
              <a:t>Franck Salles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franck.salles@education.gouv.fr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07D-B208-DC44-82F5-2940ECA1C9FA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058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La population ciblée par </a:t>
            </a:r>
            <a:r>
              <a:rPr lang="fr-FR" dirty="0" smtClean="0"/>
              <a:t>l’évaluation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  <a:p>
            <a:r>
              <a:rPr lang="fr-FR" dirty="0" smtClean="0"/>
              <a:t>Répartition </a:t>
            </a:r>
            <a:r>
              <a:rPr lang="fr-FR" dirty="0"/>
              <a:t>des filles et garçons dans les populations </a:t>
            </a:r>
            <a:r>
              <a:rPr lang="fr-FR" dirty="0" smtClean="0"/>
              <a:t>évaluées</a:t>
            </a:r>
            <a:endParaRPr lang="fr-FR" dirty="0">
              <a:solidFill>
                <a:schemeClr val="tx1"/>
              </a:solidFill>
            </a:endParaRPr>
          </a:p>
          <a:p>
            <a:r>
              <a:rPr lang="fr-FR" dirty="0" smtClean="0"/>
              <a:t>Une </a:t>
            </a:r>
            <a:r>
              <a:rPr lang="fr-FR" dirty="0"/>
              <a:t>évaluation favorisant en moyenne les garçons </a:t>
            </a:r>
            <a:endParaRPr lang="fr-FR" dirty="0" smtClean="0"/>
          </a:p>
          <a:p>
            <a:r>
              <a:rPr lang="fr-FR" dirty="0"/>
              <a:t>Distribution filles et garçons en France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Performances p</a:t>
            </a:r>
            <a:r>
              <a:rPr lang="fr-FR" dirty="0" smtClean="0"/>
              <a:t>ar domaines</a:t>
            </a:r>
          </a:p>
          <a:p>
            <a:r>
              <a:rPr lang="fr-FR" dirty="0" smtClean="0"/>
              <a:t>Différences </a:t>
            </a:r>
            <a:r>
              <a:rPr lang="fr-FR" dirty="0"/>
              <a:t>de réussite sur les items de l’évaluation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Le paradoxe de l’é</a:t>
            </a:r>
            <a:r>
              <a:rPr lang="fr-FR" dirty="0" smtClean="0"/>
              <a:t>preuve </a:t>
            </a:r>
            <a:r>
              <a:rPr lang="fr-FR" dirty="0"/>
              <a:t>mathématique au BAC </a:t>
            </a:r>
            <a:r>
              <a:rPr lang="fr-FR" dirty="0" smtClean="0"/>
              <a:t>2015</a:t>
            </a:r>
          </a:p>
          <a:p>
            <a:r>
              <a:rPr lang="fr-FR" dirty="0"/>
              <a:t>Dimensions de contexte</a:t>
            </a:r>
            <a:endParaRPr lang="fr-FR" dirty="0">
              <a:solidFill>
                <a:schemeClr val="tx1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886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population ciblée par l’évaluation</a:t>
            </a:r>
            <a:r>
              <a:rPr lang="fr-FR" dirty="0">
                <a:solidFill>
                  <a:schemeClr val="tx1"/>
                </a:solidFill>
              </a:rPr>
              <a:t>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804863" y="1471083"/>
            <a:ext cx="7881937" cy="4598988"/>
          </a:xfrm>
        </p:spPr>
        <p:txBody>
          <a:bodyPr/>
          <a:lstStyle/>
          <a:p>
            <a:pPr lvl="1"/>
            <a:r>
              <a:rPr lang="fr-FR" sz="2800" dirty="0" smtClean="0"/>
              <a:t>Les </a:t>
            </a:r>
            <a:r>
              <a:rPr lang="fr-FR" sz="2800" dirty="0"/>
              <a:t>élèves </a:t>
            </a:r>
            <a:r>
              <a:rPr lang="fr-FR" sz="2800" dirty="0" err="1"/>
              <a:t>ciblé.e.s</a:t>
            </a:r>
            <a:r>
              <a:rPr lang="fr-FR" sz="2800" dirty="0"/>
              <a:t> par l’étude suivent la dernière année d’enseignement secondaire de leur système éducatif.</a:t>
            </a:r>
          </a:p>
          <a:p>
            <a:pPr lvl="1"/>
            <a:r>
              <a:rPr lang="fr-FR" sz="2800" dirty="0"/>
              <a:t>Elles et ils se destinent à des carrières scientifiques, technologiques, d’ingénieur ou de mathématiques (STEM) et ont reçu la meilleure offre de formation scientifique dans leur pays avant d’entrer dans l’enseignement supérieur.</a:t>
            </a:r>
          </a:p>
          <a:p>
            <a:pPr lvl="1"/>
            <a:r>
              <a:rPr lang="fr-FR" sz="2800" dirty="0"/>
              <a:t>En France les élèves de terminale scientifique ont été </a:t>
            </a:r>
            <a:r>
              <a:rPr lang="fr-FR" sz="2800" dirty="0" err="1"/>
              <a:t>évalué.e.s</a:t>
            </a:r>
            <a:r>
              <a:rPr lang="fr-FR" sz="2800" dirty="0"/>
              <a:t>.</a:t>
            </a:r>
          </a:p>
          <a:p>
            <a:pPr lvl="2">
              <a:buClr>
                <a:srgbClr val="1B8ED9"/>
              </a:buClr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863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Répartition des filles et des garçons dans les populations évaluées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804863" y="4559300"/>
            <a:ext cx="7881937" cy="1510769"/>
          </a:xfrm>
        </p:spPr>
        <p:txBody>
          <a:bodyPr>
            <a:normAutofit fontScale="85000" lnSpcReduction="20000"/>
          </a:bodyPr>
          <a:lstStyle/>
          <a:p>
            <a:pPr lvl="1"/>
            <a:endParaRPr lang="fr-FR" dirty="0"/>
          </a:p>
          <a:p>
            <a:pPr lvl="1"/>
            <a:r>
              <a:rPr lang="fr-FR" sz="2000" dirty="0" smtClean="0"/>
              <a:t>En France en 2015, 21,5% des jeunes de 18 ans sont en terminale S.</a:t>
            </a:r>
          </a:p>
          <a:p>
            <a:pPr lvl="1"/>
            <a:r>
              <a:rPr lang="fr-FR" sz="2000" dirty="0" smtClean="0"/>
              <a:t>En </a:t>
            </a:r>
            <a:r>
              <a:rPr lang="fr-FR" sz="2000" dirty="0"/>
              <a:t>France en 2015, le ratio filles/garçons en terminale S est 47:53 </a:t>
            </a:r>
            <a:endParaRPr lang="fr-FR" sz="2000" dirty="0" smtClean="0"/>
          </a:p>
          <a:p>
            <a:pPr lvl="1"/>
            <a:r>
              <a:rPr lang="fr-FR" sz="2000" dirty="0"/>
              <a:t>Il était 37:63 en 1995</a:t>
            </a:r>
          </a:p>
          <a:p>
            <a:pPr lvl="1"/>
            <a:r>
              <a:rPr lang="fr-FR" sz="2000" dirty="0"/>
              <a:t>Selon cet indicateur, le France fait partie des pays où la parité est </a:t>
            </a:r>
            <a:r>
              <a:rPr lang="fr-FR" sz="2000" dirty="0" smtClean="0"/>
              <a:t>respectée, avec la Russie, les Etats-Unis et le Portugal.</a:t>
            </a:r>
            <a:endParaRPr lang="fr-FR" sz="2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77" y="1286937"/>
            <a:ext cx="7936336" cy="299898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04863" y="4205256"/>
            <a:ext cx="68151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Lecture</a:t>
            </a:r>
            <a:r>
              <a:rPr lang="en-US" sz="800" dirty="0"/>
              <a:t>: </a:t>
            </a:r>
            <a:r>
              <a:rPr lang="en-US" sz="800" dirty="0" err="1"/>
              <a:t>En</a:t>
            </a:r>
            <a:r>
              <a:rPr lang="en-US" sz="800" dirty="0"/>
              <a:t> France 21,5% des </a:t>
            </a:r>
            <a:r>
              <a:rPr lang="en-US" sz="800" dirty="0" err="1"/>
              <a:t>jeunes</a:t>
            </a:r>
            <a:r>
              <a:rPr lang="en-US" sz="800" dirty="0"/>
              <a:t> de 18 </a:t>
            </a:r>
            <a:r>
              <a:rPr lang="en-US" sz="800" dirty="0" err="1"/>
              <a:t>ans</a:t>
            </a:r>
            <a:r>
              <a:rPr lang="en-US" sz="800" dirty="0"/>
              <a:t> </a:t>
            </a:r>
            <a:r>
              <a:rPr lang="en-US" sz="800" dirty="0" err="1"/>
              <a:t>sont</a:t>
            </a:r>
            <a:r>
              <a:rPr lang="en-US" sz="800" dirty="0"/>
              <a:t> </a:t>
            </a:r>
            <a:r>
              <a:rPr lang="en-US" sz="800" dirty="0" err="1"/>
              <a:t>ciblés</a:t>
            </a:r>
            <a:r>
              <a:rPr lang="en-US" sz="800" dirty="0"/>
              <a:t> par TIMSS Advanced. </a:t>
            </a:r>
            <a:r>
              <a:rPr lang="en-US" sz="800" dirty="0" err="1"/>
              <a:t>Parmi</a:t>
            </a:r>
            <a:r>
              <a:rPr lang="en-US" sz="800" dirty="0"/>
              <a:t> </a:t>
            </a:r>
            <a:r>
              <a:rPr lang="en-US" sz="800" dirty="0" err="1"/>
              <a:t>eux</a:t>
            </a:r>
            <a:r>
              <a:rPr lang="en-US" sz="800" dirty="0"/>
              <a:t>, 47% </a:t>
            </a:r>
            <a:r>
              <a:rPr lang="en-US" sz="800" dirty="0" err="1"/>
              <a:t>sont</a:t>
            </a:r>
            <a:r>
              <a:rPr lang="en-US" sz="800" dirty="0"/>
              <a:t> des </a:t>
            </a:r>
            <a:r>
              <a:rPr lang="en-US" sz="800" dirty="0" err="1"/>
              <a:t>filles</a:t>
            </a:r>
            <a:r>
              <a:rPr lang="en-US" sz="800" dirty="0"/>
              <a:t>, 53% des </a:t>
            </a:r>
            <a:r>
              <a:rPr lang="en-US" sz="800" dirty="0" err="1"/>
              <a:t>garçons</a:t>
            </a:r>
            <a:r>
              <a:rPr lang="en-US" sz="800" dirty="0"/>
              <a:t>.</a:t>
            </a:r>
            <a:endParaRPr lang="fr-FR" sz="800" dirty="0"/>
          </a:p>
          <a:p>
            <a:r>
              <a:rPr lang="en-US" sz="800" b="1" dirty="0" smtClean="0"/>
              <a:t>Sources</a:t>
            </a:r>
            <a:r>
              <a:rPr lang="en-US" sz="800" b="1" dirty="0"/>
              <a:t> </a:t>
            </a:r>
            <a:r>
              <a:rPr lang="en-US" sz="800" dirty="0"/>
              <a:t>: </a:t>
            </a:r>
            <a:r>
              <a:rPr lang="en-US" sz="800" i="1" dirty="0"/>
              <a:t>IEA’S Trends in International Mathematics and Science Study-TIMSS Advanced</a:t>
            </a:r>
            <a:r>
              <a:rPr lang="en-US" sz="800" dirty="0"/>
              <a:t> 2015 ; </a:t>
            </a:r>
            <a:r>
              <a:rPr lang="en-US" sz="800" dirty="0" smtClean="0"/>
              <a:t>MEN-MESRI-DEPP</a:t>
            </a:r>
          </a:p>
        </p:txBody>
      </p:sp>
    </p:spTree>
    <p:extLst>
      <p:ext uri="{BB962C8B-B14F-4D97-AF65-F5344CB8AC3E}">
        <p14:creationId xmlns:p14="http://schemas.microsoft.com/office/powerpoint/2010/main" val="276413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Une évaluation favorisant en moyenne les garçons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804863" y="4279901"/>
            <a:ext cx="7881937" cy="17901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lvl="1"/>
            <a:r>
              <a:rPr lang="fr-FR" sz="2400" dirty="0" smtClean="0"/>
              <a:t>En </a:t>
            </a:r>
            <a:r>
              <a:rPr lang="fr-FR" sz="2400" dirty="0"/>
              <a:t>France la différence de </a:t>
            </a:r>
            <a:r>
              <a:rPr lang="fr-FR" sz="2400" dirty="0" smtClean="0"/>
              <a:t>score (36% de l’écart-type) </a:t>
            </a:r>
            <a:r>
              <a:rPr lang="fr-FR" sz="2400" dirty="0"/>
              <a:t>est de l’ordre de celle du PISA en lecture, cette fois à l’avantage des garçons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47" y="1297005"/>
            <a:ext cx="7777853" cy="309651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986018" y="4279901"/>
            <a:ext cx="68151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Lecture</a:t>
            </a:r>
            <a:r>
              <a:rPr lang="en-US" sz="800" dirty="0"/>
              <a:t>: </a:t>
            </a:r>
            <a:r>
              <a:rPr lang="fr-FR" sz="800" dirty="0" smtClean="0"/>
              <a:t>Les garçons ont une performance moyenne supérieure à celle des filles sauf au Liban et en Italie.</a:t>
            </a:r>
            <a:endParaRPr lang="fr-FR" sz="800" dirty="0"/>
          </a:p>
          <a:p>
            <a:r>
              <a:rPr lang="en-US" sz="800" b="1" dirty="0" smtClean="0"/>
              <a:t>Sources</a:t>
            </a:r>
            <a:r>
              <a:rPr lang="en-US" sz="800" b="1" dirty="0"/>
              <a:t> </a:t>
            </a:r>
            <a:r>
              <a:rPr lang="en-US" sz="800" dirty="0"/>
              <a:t>: </a:t>
            </a:r>
            <a:r>
              <a:rPr lang="en-US" sz="800" i="1" dirty="0"/>
              <a:t>IEA’S Trends in International Mathematics and Science Study-TIMSS Advanced</a:t>
            </a:r>
            <a:r>
              <a:rPr lang="en-US" sz="800" dirty="0"/>
              <a:t> 2015 ; </a:t>
            </a:r>
            <a:r>
              <a:rPr lang="en-US" sz="800" dirty="0" smtClean="0"/>
              <a:t>MEN-MESRI-DEPP</a:t>
            </a:r>
          </a:p>
        </p:txBody>
      </p:sp>
    </p:spTree>
    <p:extLst>
      <p:ext uri="{BB962C8B-B14F-4D97-AF65-F5344CB8AC3E}">
        <p14:creationId xmlns:p14="http://schemas.microsoft.com/office/powerpoint/2010/main" val="38147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Distribution filles et garçons en France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805400" y="5089586"/>
            <a:ext cx="7881937" cy="117045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lvl="1"/>
            <a:r>
              <a:rPr lang="fr-FR" sz="2400" dirty="0"/>
              <a:t>En France </a:t>
            </a:r>
            <a:r>
              <a:rPr lang="fr-FR" sz="2400" dirty="0" smtClean="0"/>
              <a:t>des </a:t>
            </a:r>
            <a:r>
              <a:rPr lang="fr-FR" sz="2400" dirty="0"/>
              <a:t>écarts types peu </a:t>
            </a:r>
            <a:r>
              <a:rPr lang="fr-FR" sz="2400" dirty="0" smtClean="0"/>
              <a:t>différents selon le sexe </a:t>
            </a:r>
            <a:r>
              <a:rPr lang="fr-FR" sz="2400" dirty="0"/>
              <a:t>(</a:t>
            </a:r>
            <a:r>
              <a:rPr lang="fr-FR" sz="2400" dirty="0" smtClean="0"/>
              <a:t>66 pour les filles </a:t>
            </a:r>
            <a:r>
              <a:rPr lang="fr-FR" sz="2400" dirty="0"/>
              <a:t>et </a:t>
            </a:r>
            <a:r>
              <a:rPr lang="fr-FR" sz="2400" dirty="0" smtClean="0"/>
              <a:t>74 pour les garçons)</a:t>
            </a:r>
            <a:endParaRPr lang="fr-FR" sz="2400" dirty="0"/>
          </a:p>
          <a:p>
            <a:pPr lvl="1"/>
            <a:r>
              <a:rPr lang="fr-FR" sz="2400" dirty="0"/>
              <a:t>Constat différent de PISA et </a:t>
            </a:r>
            <a:r>
              <a:rPr lang="fr-FR" sz="2400" dirty="0" smtClean="0"/>
              <a:t>TIMSS4 où la différence des écarts-type est plus grande</a:t>
            </a:r>
            <a:endParaRPr lang="fr-FR" sz="2400" dirty="0"/>
          </a:p>
        </p:txBody>
      </p:sp>
      <p:pic>
        <p:nvPicPr>
          <p:cNvPr id="7" name="Imag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0" t="1318" r="1634" b="34078"/>
          <a:stretch/>
        </p:blipFill>
        <p:spPr bwMode="auto">
          <a:xfrm>
            <a:off x="1535502" y="1618515"/>
            <a:ext cx="6521570" cy="3246190"/>
          </a:xfrm>
          <a:prstGeom prst="rect">
            <a:avLst/>
          </a:prstGeom>
          <a:noFill/>
        </p:spPr>
      </p:pic>
      <p:sp>
        <p:nvSpPr>
          <p:cNvPr id="6" name="ZoneTexte 5"/>
          <p:cNvSpPr txBox="1"/>
          <p:nvPr/>
        </p:nvSpPr>
        <p:spPr>
          <a:xfrm>
            <a:off x="1115616" y="4864705"/>
            <a:ext cx="68151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Lecture</a:t>
            </a:r>
            <a:r>
              <a:rPr lang="en-US" sz="800" dirty="0"/>
              <a:t>: </a:t>
            </a:r>
            <a:r>
              <a:rPr lang="en-US" sz="800" dirty="0" err="1" smtClean="0"/>
              <a:t>En</a:t>
            </a:r>
            <a:r>
              <a:rPr lang="en-US" sz="800" dirty="0" smtClean="0"/>
              <a:t> France, l</a:t>
            </a:r>
            <a:r>
              <a:rPr lang="fr-FR" sz="800" dirty="0" smtClean="0"/>
              <a:t>a distribution des filles sur l’échelle de score est décalée  vers les niveaux inférieurs par rapport à celle des garçons.</a:t>
            </a:r>
            <a:endParaRPr lang="fr-FR" sz="800" dirty="0"/>
          </a:p>
          <a:p>
            <a:r>
              <a:rPr lang="en-US" sz="800" b="1" dirty="0" smtClean="0"/>
              <a:t>Sources</a:t>
            </a:r>
            <a:r>
              <a:rPr lang="en-US" sz="800" b="1" dirty="0"/>
              <a:t> </a:t>
            </a:r>
            <a:r>
              <a:rPr lang="en-US" sz="800" dirty="0"/>
              <a:t>: </a:t>
            </a:r>
            <a:r>
              <a:rPr lang="en-US" sz="800" i="1" dirty="0"/>
              <a:t>IEA’S Trends in International Mathematics and Science Study-TIMSS Advanced</a:t>
            </a:r>
            <a:r>
              <a:rPr lang="en-US" sz="800" dirty="0"/>
              <a:t> 2015 ; </a:t>
            </a:r>
            <a:r>
              <a:rPr lang="en-US" sz="800" dirty="0" smtClean="0"/>
              <a:t>MEN-MESRI-DEPP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59288" y="1406106"/>
            <a:ext cx="8028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Distribution des deux populations, en France sur l’</a:t>
            </a:r>
            <a:r>
              <a:rPr lang="fr-FR" dirty="0"/>
              <a:t>é</a:t>
            </a:r>
            <a:r>
              <a:rPr lang="fr-FR" dirty="0" smtClean="0"/>
              <a:t>chelle de score TIMSS Advanced.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00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Performances en France par domaines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8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215900" y="4996818"/>
            <a:ext cx="8724899" cy="569344"/>
          </a:xfrm>
        </p:spPr>
        <p:txBody>
          <a:bodyPr>
            <a:noAutofit/>
          </a:bodyPr>
          <a:lstStyle/>
          <a:p>
            <a:pPr lvl="1"/>
            <a:r>
              <a:rPr lang="fr-FR" sz="1400" dirty="0" smtClean="0"/>
              <a:t>Même </a:t>
            </a:r>
            <a:r>
              <a:rPr lang="fr-FR" sz="1400" dirty="0"/>
              <a:t>constant que pour PISA math 2012:</a:t>
            </a:r>
          </a:p>
          <a:p>
            <a:pPr lvl="1"/>
            <a:r>
              <a:rPr lang="fr-FR" sz="1400" dirty="0"/>
              <a:t>L’écart est réduit sur les tâches requérant une mise en fonctionnement directe de connaissances.</a:t>
            </a:r>
          </a:p>
          <a:p>
            <a:pPr lvl="1"/>
            <a:r>
              <a:rPr lang="fr-FR" sz="1400" dirty="0"/>
              <a:t>Il est maximal en géométrie et sur des items impliquant un niveau de mise en fonctionnement des connaissances plus </a:t>
            </a:r>
            <a:r>
              <a:rPr lang="fr-FR" sz="1400" dirty="0" smtClean="0"/>
              <a:t>important</a:t>
            </a:r>
            <a:endParaRPr lang="fr-FR" sz="1400" dirty="0"/>
          </a:p>
        </p:txBody>
      </p:sp>
      <p:pic>
        <p:nvPicPr>
          <p:cNvPr id="6" name="Image 5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" t="2834" r="1337" b="2584"/>
          <a:stretch/>
        </p:blipFill>
        <p:spPr bwMode="auto">
          <a:xfrm>
            <a:off x="1199072" y="1492370"/>
            <a:ext cx="6719977" cy="3183147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1199072" y="4658264"/>
            <a:ext cx="7082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Lecture</a:t>
            </a:r>
            <a:r>
              <a:rPr lang="en-US" sz="800" dirty="0"/>
              <a:t>: </a:t>
            </a:r>
            <a:r>
              <a:rPr lang="en-US" sz="800" dirty="0" err="1" smtClean="0"/>
              <a:t>En</a:t>
            </a:r>
            <a:r>
              <a:rPr lang="en-US" sz="800" dirty="0" smtClean="0"/>
              <a:t> France, </a:t>
            </a:r>
            <a:r>
              <a:rPr lang="fr-FR" sz="800" dirty="0" smtClean="0"/>
              <a:t>tous les sous domaines évalués par TIMSS Advanced favorisent les garçons. Dans le domaine cognitif « connaître » l’écart est de 20 points de score.</a:t>
            </a:r>
            <a:endParaRPr lang="fr-FR" sz="800" dirty="0"/>
          </a:p>
          <a:p>
            <a:r>
              <a:rPr lang="en-US" sz="800" b="1" dirty="0" smtClean="0"/>
              <a:t>Sources</a:t>
            </a:r>
            <a:r>
              <a:rPr lang="en-US" sz="800" b="1" dirty="0"/>
              <a:t> </a:t>
            </a:r>
            <a:r>
              <a:rPr lang="en-US" sz="800" dirty="0"/>
              <a:t>: </a:t>
            </a:r>
            <a:r>
              <a:rPr lang="en-US" sz="800" i="1" dirty="0"/>
              <a:t>IEA’S Trends in International Mathematics and Science Study-TIMSS Advanced</a:t>
            </a:r>
            <a:r>
              <a:rPr lang="en-US" sz="800" dirty="0"/>
              <a:t> 2015 ; </a:t>
            </a:r>
            <a:r>
              <a:rPr lang="en-US" sz="800" dirty="0" smtClean="0"/>
              <a:t>MEN-MESRI-DEPP</a:t>
            </a:r>
          </a:p>
        </p:txBody>
      </p:sp>
    </p:spTree>
    <p:extLst>
      <p:ext uri="{BB962C8B-B14F-4D97-AF65-F5344CB8AC3E}">
        <p14:creationId xmlns:p14="http://schemas.microsoft.com/office/powerpoint/2010/main" val="9171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/>
              <a:t>Une grande majorité d’items mieux réussis par les garçons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8</a:t>
            </a:fld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645646" y="1389200"/>
            <a:ext cx="7954753" cy="3458845"/>
            <a:chOff x="899592" y="1340768"/>
            <a:chExt cx="7632848" cy="3432484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592" y="1340768"/>
              <a:ext cx="7632848" cy="34324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ZoneTexte 9"/>
            <p:cNvSpPr txBox="1"/>
            <p:nvPr/>
          </p:nvSpPr>
          <p:spPr>
            <a:xfrm>
              <a:off x="1835696" y="3933056"/>
              <a:ext cx="30158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Items à l’avantage des garçons</a:t>
              </a:r>
              <a:endParaRPr lang="fr-FR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5803551" y="1988840"/>
              <a:ext cx="27288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Items à l’avantage des filles</a:t>
              </a:r>
              <a:endParaRPr lang="fr-FR" dirty="0"/>
            </a:p>
          </p:txBody>
        </p:sp>
      </p:grpSp>
      <p:sp>
        <p:nvSpPr>
          <p:cNvPr id="12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127001" y="5232400"/>
            <a:ext cx="8724899" cy="863600"/>
          </a:xfrm>
        </p:spPr>
        <p:txBody>
          <a:bodyPr>
            <a:noAutofit/>
          </a:bodyPr>
          <a:lstStyle/>
          <a:p>
            <a:pPr lvl="1"/>
            <a:r>
              <a:rPr lang="fr-FR" sz="2000" dirty="0" smtClean="0"/>
              <a:t>Une très grande majorité des items favorisent les garçons.</a:t>
            </a:r>
          </a:p>
          <a:p>
            <a:pPr lvl="1"/>
            <a:r>
              <a:rPr lang="fr-FR" sz="2000" dirty="0" smtClean="0"/>
              <a:t>Il est ainsi difficile d’identifier les types de tâches les moins différenciateurs.</a:t>
            </a:r>
            <a:endParaRPr lang="fr-FR" sz="2000" dirty="0"/>
          </a:p>
        </p:txBody>
      </p:sp>
      <p:sp>
        <p:nvSpPr>
          <p:cNvPr id="13" name="ZoneTexte 12"/>
          <p:cNvSpPr txBox="1"/>
          <p:nvPr/>
        </p:nvSpPr>
        <p:spPr>
          <a:xfrm>
            <a:off x="645646" y="4864705"/>
            <a:ext cx="68151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Lecture</a:t>
            </a:r>
            <a:r>
              <a:rPr lang="en-US" sz="800" dirty="0"/>
              <a:t>: </a:t>
            </a:r>
            <a:r>
              <a:rPr lang="fr-FR" sz="800" dirty="0" smtClean="0"/>
              <a:t>En France en 2015, 11 items sont mieux réussis par les filles sur les 101 items de l’évaluation. La </a:t>
            </a:r>
            <a:r>
              <a:rPr lang="fr-FR" sz="800" dirty="0"/>
              <a:t>d</a:t>
            </a:r>
            <a:r>
              <a:rPr lang="fr-FR" sz="800" dirty="0" smtClean="0"/>
              <a:t>ifférence n’est pas toujours significative.</a:t>
            </a:r>
            <a:endParaRPr lang="fr-FR" sz="800" dirty="0"/>
          </a:p>
          <a:p>
            <a:r>
              <a:rPr lang="en-US" sz="800" b="1" dirty="0" smtClean="0"/>
              <a:t>Sources</a:t>
            </a:r>
            <a:r>
              <a:rPr lang="en-US" sz="800" b="1" dirty="0"/>
              <a:t> </a:t>
            </a:r>
            <a:r>
              <a:rPr lang="en-US" sz="800" dirty="0"/>
              <a:t>: </a:t>
            </a:r>
            <a:r>
              <a:rPr lang="en-US" sz="800" i="1" dirty="0"/>
              <a:t>IEA’S Trends in International Mathematics and Science Study-TIMSS Advanced</a:t>
            </a:r>
            <a:r>
              <a:rPr lang="en-US" sz="800" dirty="0"/>
              <a:t> 2015 ; </a:t>
            </a:r>
            <a:r>
              <a:rPr lang="en-US" sz="800" dirty="0" smtClean="0"/>
              <a:t>MEN-MESRI-DEPP</a:t>
            </a:r>
          </a:p>
        </p:txBody>
      </p:sp>
    </p:spTree>
    <p:extLst>
      <p:ext uri="{BB962C8B-B14F-4D97-AF65-F5344CB8AC3E}">
        <p14:creationId xmlns:p14="http://schemas.microsoft.com/office/powerpoint/2010/main" val="87252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/>
              <a:t>Mieux réussi par les filles: </a:t>
            </a:r>
            <a:br>
              <a:rPr lang="fr-FR" sz="2800" dirty="0"/>
            </a:br>
            <a:r>
              <a:rPr lang="fr-FR" sz="2800" dirty="0" smtClean="0"/>
              <a:t>Catégorie « Connaître » </a:t>
            </a:r>
            <a:r>
              <a:rPr lang="fr-FR" sz="2800" dirty="0" err="1" smtClean="0"/>
              <a:t>eN</a:t>
            </a:r>
            <a:r>
              <a:rPr lang="fr-FR" sz="2800" dirty="0" smtClean="0"/>
              <a:t> </a:t>
            </a:r>
            <a:r>
              <a:rPr lang="fr-FR" sz="2800" dirty="0"/>
              <a:t>Analyse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9</a:t>
            </a:fld>
            <a:endParaRPr lang="fr-FR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1385888"/>
            <a:ext cx="6648450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1016582" y="5482270"/>
            <a:ext cx="68151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Sources</a:t>
            </a:r>
            <a:r>
              <a:rPr lang="en-US" sz="800" b="1" dirty="0"/>
              <a:t> </a:t>
            </a:r>
            <a:r>
              <a:rPr lang="en-US" sz="800" dirty="0"/>
              <a:t>: </a:t>
            </a:r>
            <a:r>
              <a:rPr lang="en-US" sz="800" i="1" dirty="0"/>
              <a:t>IEA’S Trends in International Mathematics and Science Study-TIMSS Advanced</a:t>
            </a:r>
            <a:r>
              <a:rPr lang="en-US" sz="800" dirty="0"/>
              <a:t> 2015 ; </a:t>
            </a:r>
            <a:r>
              <a:rPr lang="en-US" sz="800" dirty="0" smtClean="0"/>
              <a:t>MEN-MESRI-DEPP</a:t>
            </a:r>
          </a:p>
        </p:txBody>
      </p:sp>
    </p:spTree>
    <p:extLst>
      <p:ext uri="{BB962C8B-B14F-4D97-AF65-F5344CB8AC3E}">
        <p14:creationId xmlns:p14="http://schemas.microsoft.com/office/powerpoint/2010/main" val="210578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ges de contenu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age de presentation et de parti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age de sous-parti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711CBDF24E87429AD9C0273156F54A" ma:contentTypeVersion="1" ma:contentTypeDescription="Crée un document." ma:contentTypeScope="" ma:versionID="119f9b1cd9f589f93a03fb976800c80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3c27bd0fcb797d0a61d91e17cfc962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e de début de planification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Date de fin de planification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B75A02-61B5-40E7-80E0-151C1F5EE621}">
  <ds:schemaRefs>
    <ds:schemaRef ds:uri="http://purl.org/dc/terms/"/>
    <ds:schemaRef ds:uri="http://schemas.openxmlformats.org/package/2006/metadata/core-properties"/>
    <ds:schemaRef ds:uri="http://purl.org/dc/elements/1.1/"/>
    <ds:schemaRef ds:uri="http://schemas.microsoft.com/sharepoint/v3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466AA63-29A1-4240-877D-832DC7EF23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E81D1B-6F93-4EF8-AE99-707E2B9EA3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899</Words>
  <Application>Microsoft Office PowerPoint</Application>
  <PresentationFormat>Affichage à l'écran (4:3)</PresentationFormat>
  <Paragraphs>167</Paragraphs>
  <Slides>14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pages de contenus</vt:lpstr>
      <vt:lpstr>page de presentation et de partie</vt:lpstr>
      <vt:lpstr>page de sous-partie</vt:lpstr>
      <vt:lpstr>LES PERFORMANCES MATHÉMATIQUES DES FILLES ET DES GARÇONS EN FIN DE TERMINALE S</vt:lpstr>
      <vt:lpstr>SOMMAIRE</vt:lpstr>
      <vt:lpstr>La population ciblée par l’évaluation </vt:lpstr>
      <vt:lpstr>Répartition des filles et des garçons dans les populations évaluées</vt:lpstr>
      <vt:lpstr>Une évaluation favorisant en moyenne les garçons</vt:lpstr>
      <vt:lpstr>Distribution filles et garçons en France</vt:lpstr>
      <vt:lpstr>Performances en France par domaines</vt:lpstr>
      <vt:lpstr>Une grande majorité d’items mieux réussis par les garçons</vt:lpstr>
      <vt:lpstr>Mieux réussi par les filles:  Catégorie « Connaître » eN Analyse</vt:lpstr>
      <vt:lpstr>Mieux réussi par les garçons Catégorie « Connaître » eN Analyse</vt:lpstr>
      <vt:lpstr>Le paradoxe de l’épreuve mathématique du BAC 2015</vt:lpstr>
      <vt:lpstr>Des dimensions diversement corrélées avec le score</vt:lpstr>
      <vt:lpstr>Elèves souhaitant poursuivre leurs études dans le domaine des maths/stats</vt:lpstr>
      <vt:lpstr>Contact :  Franck Salles franck.salles@education.gouv.fr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Administrateur MEN</dc:creator>
  <cp:lastModifiedBy>Administration centrale</cp:lastModifiedBy>
  <cp:revision>164</cp:revision>
  <cp:lastPrinted>2015-02-04T16:19:06Z</cp:lastPrinted>
  <dcterms:created xsi:type="dcterms:W3CDTF">2015-02-04T10:43:31Z</dcterms:created>
  <dcterms:modified xsi:type="dcterms:W3CDTF">2017-07-10T10:58:34Z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0x010100AA711CBDF24E87429AD9C0273156F54A</vt:lpwstr>
  </property>
</Properties>
</file>