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5" r:id="rId2"/>
  </p:sldMasterIdLst>
  <p:notesMasterIdLst>
    <p:notesMasterId r:id="rId32"/>
  </p:notesMasterIdLst>
  <p:handoutMasterIdLst>
    <p:handoutMasterId r:id="rId33"/>
  </p:handoutMasterIdLst>
  <p:sldIdLst>
    <p:sldId id="326" r:id="rId3"/>
    <p:sldId id="577" r:id="rId4"/>
    <p:sldId id="540" r:id="rId5"/>
    <p:sldId id="566" r:id="rId6"/>
    <p:sldId id="552" r:id="rId7"/>
    <p:sldId id="582" r:id="rId8"/>
    <p:sldId id="561" r:id="rId9"/>
    <p:sldId id="560" r:id="rId10"/>
    <p:sldId id="569" r:id="rId11"/>
    <p:sldId id="568" r:id="rId12"/>
    <p:sldId id="571" r:id="rId13"/>
    <p:sldId id="558" r:id="rId14"/>
    <p:sldId id="570" r:id="rId15"/>
    <p:sldId id="553" r:id="rId16"/>
    <p:sldId id="573" r:id="rId17"/>
    <p:sldId id="572" r:id="rId18"/>
    <p:sldId id="562" r:id="rId19"/>
    <p:sldId id="563" r:id="rId20"/>
    <p:sldId id="574" r:id="rId21"/>
    <p:sldId id="576" r:id="rId22"/>
    <p:sldId id="575" r:id="rId23"/>
    <p:sldId id="579" r:id="rId24"/>
    <p:sldId id="583" r:id="rId25"/>
    <p:sldId id="549" r:id="rId26"/>
    <p:sldId id="580" r:id="rId27"/>
    <p:sldId id="542" r:id="rId28"/>
    <p:sldId id="581" r:id="rId29"/>
    <p:sldId id="584" r:id="rId30"/>
    <p:sldId id="585" r:id="rId3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p15:clr>
            <a:srgbClr val="A4A3A4"/>
          </p15:clr>
        </p15:guide>
        <p15:guide id="2" orient="horz" pos="255">
          <p15:clr>
            <a:srgbClr val="A4A3A4"/>
          </p15:clr>
        </p15:guide>
        <p15:guide id="3" orient="horz" pos="1139">
          <p15:clr>
            <a:srgbClr val="A4A3A4"/>
          </p15:clr>
        </p15:guide>
        <p15:guide id="4" orient="horz" pos="1095">
          <p15:clr>
            <a:srgbClr val="A4A3A4"/>
          </p15:clr>
        </p15:guide>
        <p15:guide id="5" orient="horz" pos="4065">
          <p15:clr>
            <a:srgbClr val="A4A3A4"/>
          </p15:clr>
        </p15:guide>
        <p15:guide id="6" orient="horz" pos="4169">
          <p15:clr>
            <a:srgbClr val="A4A3A4"/>
          </p15:clr>
        </p15:guide>
        <p15:guide id="7" pos="2880">
          <p15:clr>
            <a:srgbClr val="A4A3A4"/>
          </p15:clr>
        </p15:guide>
        <p15:guide id="8" pos="476">
          <p15:clr>
            <a:srgbClr val="A4A3A4"/>
          </p15:clr>
        </p15:guide>
        <p15:guide id="9" pos="5164">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E GIRAUD" initials="VG" lastIdx="7" clrIdx="0"/>
  <p:cmAuthor id="2" name="CARINE DEVOIR" initials="CD" lastIdx="9" clrIdx="1"/>
  <p:cmAuthor id="3" name="SOFIA NOGUEIRA" initials="SN" lastIdx="3" clrIdx="2"/>
  <p:cmAuthor id="4" name="MARION MALLET-PETIOT" initials="MM" lastIdx="9" clrIdx="3"/>
  <p:cmAuthor id="5" name="AURELIE LETELLIER" initials="" lastIdx="0" clrIdx="4"/>
  <p:cmAuthor id="6" name="VALERIE RAINAUD" initials="VR" lastIdx="24" clrIdx="5"/>
  <p:cmAuthor id="7" name="ADELINE CROYERE" initials="AC" lastIdx="8" clrIdx="6"/>
  <p:cmAuthor id="8" name="AC" initials="AC" lastIdx="10" clrIdx="7"/>
  <p:cmAuthor id="9" name="BRIGITTE TROCME" initials="BT" lastIdx="16" clrIdx="8"/>
  <p:cmAuthor id="10" name="ALEXANDRE LENOIR" initials="AL" lastIdx="12" clrIdx="9"/>
  <p:cmAuthor id="11" name="PHILIPPE LEBRETON" initials="PL" lastIdx="4" clrIdx="10"/>
  <p:cmAuthor id="12" name="MARJORIE KOUBI" initials="MK" lastIdx="5" clrIdx="11"/>
  <p:cmAuthor id="13" name="CHRISTOPHE GEHIN" initials="CG" lastIdx="1" clrIdx="12"/>
  <p:cmAuthor id="14" name="GARNIER, Eric (CAB/EFP)" initials="GE(" lastIdx="9" clrIdx="13"/>
  <p:cmAuthor id="15" name="marie-helene.braun" initials="m" lastIdx="15" clrIdx="14"/>
  <p:cmAuthor id="16" name="THOMPSON, Ellen (CAB/EFP)" initials="TE(" lastIdx="2" clrIdx="15"/>
  <p:cmAuthor id="17" name="Microsoft Office User" initials="MOU"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CE6"/>
    <a:srgbClr val="E7792B"/>
    <a:srgbClr val="008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95" autoAdjust="0"/>
  </p:normalViewPr>
  <p:slideViewPr>
    <p:cSldViewPr showGuides="1">
      <p:cViewPr varScale="1">
        <p:scale>
          <a:sx n="69" d="100"/>
          <a:sy n="69" d="100"/>
        </p:scale>
        <p:origin x="1404" y="60"/>
      </p:cViewPr>
      <p:guideLst>
        <p:guide orient="horz" pos="2177"/>
        <p:guide orient="horz" pos="255"/>
        <p:guide orient="horz" pos="1139"/>
        <p:guide orient="horz" pos="1095"/>
        <p:guide orient="horz" pos="4065"/>
        <p:guide orient="horz" pos="4169"/>
        <p:guide pos="2880"/>
        <p:guide pos="476"/>
        <p:guide pos="5164"/>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377C883-6FB0-4A42-85D4-ADA883CC5613}" type="datetimeFigureOut">
              <a:rPr lang="fr-FR" smtClean="0"/>
              <a:t>19/06/2023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316677-6B57-4960-9159-8ABF0BF3B6D6}" type="slidenum">
              <a:rPr lang="fr-FR" smtClean="0"/>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atin typeface="Arial" panose="020B0604020202020204" pitchFamily="34" charset="0"/>
              </a:defRPr>
            </a:lvl1pPr>
          </a:lstStyle>
          <a:p>
            <a:fld id="{D680E798-53FF-4C51-A981-953463752515}" type="datetimeFigureOut">
              <a:rPr lang="fr-FR" smtClean="0"/>
              <a:t>19/06/2023</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atin typeface="Arial" panose="020B0604020202020204" pitchFamily="34" charset="0"/>
              </a:defRPr>
            </a:lvl1pPr>
          </a:lstStyle>
          <a:p>
            <a:fld id="{1B06CD8F-B7ED-4A05-9FB1-A01CC0EF02CC}" type="slidenum">
              <a:rPr lang="fr-FR" smtClean="0"/>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24744"/>
            <a:ext cx="9144000" cy="5734456"/>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1" fmla="*/ 8424000 w 8424000"/>
              <a:gd name="connsiteY0-2" fmla="*/ 4046400 h 4046400"/>
              <a:gd name="connsiteX1-3" fmla="*/ 0 w 8424000"/>
              <a:gd name="connsiteY1-4" fmla="*/ 4046360 h 4046400"/>
              <a:gd name="connsiteX2-5" fmla="*/ 0 w 8424000"/>
              <a:gd name="connsiteY2-6" fmla="*/ 40 h 4046400"/>
              <a:gd name="connsiteX3-7" fmla="*/ 8424000 w 8424000"/>
              <a:gd name="connsiteY3-8" fmla="*/ 0 h 4046400"/>
              <a:gd name="connsiteX0-9" fmla="*/ 8424000 w 8424000"/>
              <a:gd name="connsiteY0-10" fmla="*/ 4046400 h 4046400"/>
              <a:gd name="connsiteX1-11" fmla="*/ 0 w 8424000"/>
              <a:gd name="connsiteY1-12" fmla="*/ 4046360 h 4046400"/>
              <a:gd name="connsiteX2-13" fmla="*/ 0 w 8424000"/>
              <a:gd name="connsiteY2-14" fmla="*/ 40 h 4046400"/>
              <a:gd name="connsiteX3-15" fmla="*/ 8424000 w 8424000"/>
              <a:gd name="connsiteY3-16" fmla="*/ 0 h 4046400"/>
              <a:gd name="connsiteX4-17" fmla="*/ 8424000 w 8424000"/>
              <a:gd name="connsiteY4-18" fmla="*/ 4046400 h 4046400"/>
              <a:gd name="connsiteX0-19" fmla="*/ 8424000 w 8424000"/>
              <a:gd name="connsiteY0-20" fmla="*/ 4046400 h 4046400"/>
              <a:gd name="connsiteX1-21" fmla="*/ 0 w 8424000"/>
              <a:gd name="connsiteY1-22" fmla="*/ 4046360 h 4046400"/>
              <a:gd name="connsiteX2-23" fmla="*/ 8424000 w 8424000"/>
              <a:gd name="connsiteY2-24" fmla="*/ 0 h 4046400"/>
              <a:gd name="connsiteX0-25" fmla="*/ 8424000 w 8424000"/>
              <a:gd name="connsiteY0-26" fmla="*/ 4046400 h 4046400"/>
              <a:gd name="connsiteX1-27" fmla="*/ 0 w 8424000"/>
              <a:gd name="connsiteY1-28" fmla="*/ 4046360 h 4046400"/>
              <a:gd name="connsiteX2-29" fmla="*/ 0 w 8424000"/>
              <a:gd name="connsiteY2-30" fmla="*/ 40 h 4046400"/>
              <a:gd name="connsiteX3-31" fmla="*/ 8424000 w 8424000"/>
              <a:gd name="connsiteY3-32" fmla="*/ 0 h 4046400"/>
              <a:gd name="connsiteX4-33" fmla="*/ 8424000 w 8424000"/>
              <a:gd name="connsiteY4-34" fmla="*/ 4046400 h 4046400"/>
              <a:gd name="connsiteX0-35" fmla="*/ 8424000 w 8424000"/>
              <a:gd name="connsiteY0-36" fmla="*/ 4046400 h 4046400"/>
              <a:gd name="connsiteX1-37" fmla="*/ 0 w 8424000"/>
              <a:gd name="connsiteY1-38" fmla="*/ 4046360 h 4046400"/>
              <a:gd name="connsiteX2-39" fmla="*/ 8424000 w 8424000"/>
              <a:gd name="connsiteY2-40" fmla="*/ 0 h 4046400"/>
              <a:gd name="connsiteX0-41" fmla="*/ 8424000 w 8424000"/>
              <a:gd name="connsiteY0-42" fmla="*/ 4046400 h 4046400"/>
              <a:gd name="connsiteX1-43" fmla="*/ 0 w 8424000"/>
              <a:gd name="connsiteY1-44" fmla="*/ 4046360 h 4046400"/>
              <a:gd name="connsiteX2-45" fmla="*/ 0 w 8424000"/>
              <a:gd name="connsiteY2-46" fmla="*/ 40 h 4046400"/>
              <a:gd name="connsiteX3-47" fmla="*/ 8424000 w 8424000"/>
              <a:gd name="connsiteY3-48" fmla="*/ 0 h 4046400"/>
              <a:gd name="connsiteX4-49" fmla="*/ 8424000 w 8424000"/>
              <a:gd name="connsiteY4-50" fmla="*/ 4046400 h 4046400"/>
              <a:gd name="connsiteX0-51" fmla="*/ 8424000 w 8424000"/>
              <a:gd name="connsiteY0-52" fmla="*/ 4046400 h 4046400"/>
              <a:gd name="connsiteX1-53" fmla="*/ 0 w 8424000"/>
              <a:gd name="connsiteY1-54" fmla="*/ 4046360 h 4046400"/>
            </a:gdLst>
            <a:ahLst/>
            <a:cxnLst>
              <a:cxn ang="0">
                <a:pos x="connsiteX0-1" y="connsiteY0-2"/>
              </a:cxn>
              <a:cxn ang="0">
                <a:pos x="connsiteX1-3" y="connsiteY1-4"/>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240" indent="-39624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50" indent="-107950" algn="r">
              <a:spcAft>
                <a:spcPts val="0"/>
              </a:spcAft>
              <a:buFont typeface="+mj-lt"/>
              <a:buAutoNum type="arabicPeriod"/>
              <a:defRPr sz="750" b="1"/>
            </a:lvl1pPr>
            <a:lvl2pPr marL="107950" indent="-10795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107950" indent="-107950" algn="r">
              <a:spcAft>
                <a:spcPts val="0"/>
              </a:spcAft>
              <a:buFont typeface="+mj-lt"/>
              <a:buAutoNum type="arabicPeriod"/>
              <a:defRPr sz="750" b="1"/>
            </a:lvl1pPr>
            <a:lvl2pPr marL="107950" indent="-10795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DF48670E-BF58-4BFA-8E6B-03FEB9F14271}" type="datetime1">
              <a:rPr lang="fr-FR" cap="all" smtClean="0"/>
              <a:t>19/06/2023</a:t>
            </a:fld>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DGESCO A2</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81280" indent="-81280" algn="r">
              <a:spcAft>
                <a:spcPts val="0"/>
              </a:spcAft>
              <a:buFont typeface="+mj-lt"/>
              <a:buAutoNum type="arabicPeriod"/>
              <a:defRPr sz="565" b="1"/>
            </a:lvl1pPr>
            <a:lvl2pPr marL="81280" indent="-81280" algn="r">
              <a:spcBef>
                <a:spcPts val="0"/>
              </a:spcBef>
              <a:spcAft>
                <a:spcPts val="0"/>
              </a:spcAft>
              <a:buFont typeface="+mj-lt"/>
              <a:buAutoNum type="alphaLcPeriod"/>
              <a:defRPr sz="565"/>
            </a:lvl2pPr>
          </a:lstStyle>
          <a:p>
            <a:pPr lvl="0"/>
            <a:r>
              <a:rPr lang="fr-FR" dirty="0"/>
              <a:t>Titre</a:t>
            </a:r>
          </a:p>
          <a:p>
            <a:pPr lvl="1"/>
            <a:r>
              <a:rPr lang="fr-FR" dirty="0"/>
              <a:t>Sous-titre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dirty="0"/>
              <a:t>16/06/2023</a:t>
            </a:r>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4145" indent="-144145">
              <a:spcBef>
                <a:spcPts val="400"/>
              </a:spcBef>
              <a:spcAft>
                <a:spcPts val="800"/>
              </a:spcAft>
              <a:buFont typeface="+mj-lt"/>
              <a:buAutoNum type="arabicPeriod"/>
              <a:defRPr b="1"/>
            </a:lvl1pPr>
            <a:lvl2pPr marL="323850" indent="-144145">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4145" indent="-144145">
              <a:spcBef>
                <a:spcPts val="400"/>
              </a:spcBef>
              <a:spcAft>
                <a:spcPts val="800"/>
              </a:spcAft>
              <a:buFont typeface="+mj-lt"/>
              <a:buAutoNum type="arabicPeriod"/>
              <a:defRPr b="1"/>
            </a:lvl1pPr>
            <a:lvl2pPr marL="323850" indent="-144145">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4145" indent="-144145">
              <a:spcBef>
                <a:spcPts val="400"/>
              </a:spcBef>
              <a:spcAft>
                <a:spcPts val="800"/>
              </a:spcAft>
              <a:buFont typeface="+mj-lt"/>
              <a:buAutoNum type="arabicPeriod"/>
              <a:defRPr b="1"/>
            </a:lvl1pPr>
            <a:lvl2pPr marL="323850" indent="-144145">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24744"/>
            <a:ext cx="9144000" cy="5734456"/>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1" fmla="*/ 8424000 w 8424000"/>
              <a:gd name="connsiteY0-2" fmla="*/ 4046400 h 4046400"/>
              <a:gd name="connsiteX1-3" fmla="*/ 0 w 8424000"/>
              <a:gd name="connsiteY1-4" fmla="*/ 4046360 h 4046400"/>
              <a:gd name="connsiteX2-5" fmla="*/ 0 w 8424000"/>
              <a:gd name="connsiteY2-6" fmla="*/ 40 h 4046400"/>
              <a:gd name="connsiteX3-7" fmla="*/ 8424000 w 8424000"/>
              <a:gd name="connsiteY3-8" fmla="*/ 0 h 4046400"/>
              <a:gd name="connsiteX0-9" fmla="*/ 8424000 w 8424000"/>
              <a:gd name="connsiteY0-10" fmla="*/ 4046400 h 4046400"/>
              <a:gd name="connsiteX1-11" fmla="*/ 0 w 8424000"/>
              <a:gd name="connsiteY1-12" fmla="*/ 4046360 h 4046400"/>
              <a:gd name="connsiteX2-13" fmla="*/ 0 w 8424000"/>
              <a:gd name="connsiteY2-14" fmla="*/ 40 h 4046400"/>
              <a:gd name="connsiteX3-15" fmla="*/ 8424000 w 8424000"/>
              <a:gd name="connsiteY3-16" fmla="*/ 0 h 4046400"/>
              <a:gd name="connsiteX4-17" fmla="*/ 8424000 w 8424000"/>
              <a:gd name="connsiteY4-18" fmla="*/ 4046400 h 4046400"/>
              <a:gd name="connsiteX0-19" fmla="*/ 8424000 w 8424000"/>
              <a:gd name="connsiteY0-20" fmla="*/ 4046400 h 4046400"/>
              <a:gd name="connsiteX1-21" fmla="*/ 0 w 8424000"/>
              <a:gd name="connsiteY1-22" fmla="*/ 4046360 h 4046400"/>
              <a:gd name="connsiteX2-23" fmla="*/ 8424000 w 8424000"/>
              <a:gd name="connsiteY2-24" fmla="*/ 0 h 4046400"/>
              <a:gd name="connsiteX0-25" fmla="*/ 8424000 w 8424000"/>
              <a:gd name="connsiteY0-26" fmla="*/ 4046400 h 4046400"/>
              <a:gd name="connsiteX1-27" fmla="*/ 0 w 8424000"/>
              <a:gd name="connsiteY1-28" fmla="*/ 4046360 h 4046400"/>
              <a:gd name="connsiteX2-29" fmla="*/ 0 w 8424000"/>
              <a:gd name="connsiteY2-30" fmla="*/ 40 h 4046400"/>
              <a:gd name="connsiteX3-31" fmla="*/ 8424000 w 8424000"/>
              <a:gd name="connsiteY3-32" fmla="*/ 0 h 4046400"/>
              <a:gd name="connsiteX4-33" fmla="*/ 8424000 w 8424000"/>
              <a:gd name="connsiteY4-34" fmla="*/ 4046400 h 4046400"/>
              <a:gd name="connsiteX0-35" fmla="*/ 8424000 w 8424000"/>
              <a:gd name="connsiteY0-36" fmla="*/ 4046400 h 4046400"/>
              <a:gd name="connsiteX1-37" fmla="*/ 0 w 8424000"/>
              <a:gd name="connsiteY1-38" fmla="*/ 4046360 h 4046400"/>
              <a:gd name="connsiteX2-39" fmla="*/ 8424000 w 8424000"/>
              <a:gd name="connsiteY2-40" fmla="*/ 0 h 4046400"/>
              <a:gd name="connsiteX0-41" fmla="*/ 8424000 w 8424000"/>
              <a:gd name="connsiteY0-42" fmla="*/ 4046400 h 4046400"/>
              <a:gd name="connsiteX1-43" fmla="*/ 0 w 8424000"/>
              <a:gd name="connsiteY1-44" fmla="*/ 4046360 h 4046400"/>
              <a:gd name="connsiteX2-45" fmla="*/ 0 w 8424000"/>
              <a:gd name="connsiteY2-46" fmla="*/ 40 h 4046400"/>
              <a:gd name="connsiteX3-47" fmla="*/ 8424000 w 8424000"/>
              <a:gd name="connsiteY3-48" fmla="*/ 0 h 4046400"/>
              <a:gd name="connsiteX4-49" fmla="*/ 8424000 w 8424000"/>
              <a:gd name="connsiteY4-50" fmla="*/ 4046400 h 4046400"/>
              <a:gd name="connsiteX0-51" fmla="*/ 8424000 w 8424000"/>
              <a:gd name="connsiteY0-52" fmla="*/ 4046400 h 4046400"/>
              <a:gd name="connsiteX1-53" fmla="*/ 0 w 8424000"/>
              <a:gd name="connsiteY1-54" fmla="*/ 4046360 h 4046400"/>
            </a:gdLst>
            <a:ahLst/>
            <a:cxnLst>
              <a:cxn ang="0">
                <a:pos x="connsiteX0-1" y="connsiteY0-2"/>
              </a:cxn>
              <a:cxn ang="0">
                <a:pos x="connsiteX1-3" y="connsiteY1-4"/>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240" indent="-39624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50" indent="-107950" algn="r">
              <a:spcAft>
                <a:spcPts val="0"/>
              </a:spcAft>
              <a:buFont typeface="+mj-lt"/>
              <a:buAutoNum type="arabicPeriod"/>
              <a:defRPr sz="750" b="1"/>
            </a:lvl1pPr>
            <a:lvl2pPr marL="107950" indent="-10795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107950" indent="-107950" algn="r">
              <a:spcAft>
                <a:spcPts val="0"/>
              </a:spcAft>
              <a:buFont typeface="+mj-lt"/>
              <a:buAutoNum type="arabicPeriod"/>
              <a:defRPr sz="750" b="1"/>
            </a:lvl1pPr>
            <a:lvl2pPr marL="107950" indent="-10795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4145" indent="-144145">
              <a:spcBef>
                <a:spcPts val="400"/>
              </a:spcBef>
              <a:spcAft>
                <a:spcPts val="800"/>
              </a:spcAft>
              <a:buFont typeface="+mj-lt"/>
              <a:buAutoNum type="arabicPeriod"/>
              <a:defRPr b="1"/>
            </a:lvl1pPr>
            <a:lvl2pPr marL="323850" indent="-144145">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4145" indent="-144145">
              <a:spcBef>
                <a:spcPts val="400"/>
              </a:spcBef>
              <a:spcAft>
                <a:spcPts val="800"/>
              </a:spcAft>
              <a:buFont typeface="+mj-lt"/>
              <a:buAutoNum type="arabicPeriod"/>
              <a:defRPr b="1"/>
            </a:lvl1pPr>
            <a:lvl2pPr marL="323850" indent="-144145">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4145" indent="-144145">
              <a:spcBef>
                <a:spcPts val="400"/>
              </a:spcBef>
              <a:spcAft>
                <a:spcPts val="800"/>
              </a:spcAft>
              <a:buFont typeface="+mj-lt"/>
              <a:buAutoNum type="arabicPeriod"/>
              <a:defRPr b="1"/>
            </a:lvl1pPr>
            <a:lvl2pPr marL="323850" indent="-144145">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16/06/2023</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a:xfrm>
            <a:off x="4461" y="3345"/>
            <a:ext cx="9135077" cy="6851308"/>
          </a:xfrm>
          <a:prstGeom prst="rect">
            <a:avLst/>
          </a:prstGeom>
        </p:spPr>
      </p:pic>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t>1</a:t>
            </a:fld>
            <a:endParaRPr lang="fr-FR" dirty="0"/>
          </a:p>
        </p:txBody>
      </p:sp>
      <p:sp>
        <p:nvSpPr>
          <p:cNvPr id="10" name="Espace réservé du pied de page 7"/>
          <p:cNvSpPr>
            <a:spLocks noGrp="1"/>
          </p:cNvSpPr>
          <p:nvPr>
            <p:ph type="ftr" sz="quarter" idx="11"/>
          </p:nvPr>
        </p:nvSpPr>
        <p:spPr>
          <a:xfrm>
            <a:off x="755576" y="6057392"/>
            <a:ext cx="1872208" cy="251928"/>
          </a:xfrm>
        </p:spPr>
        <p:txBody>
          <a:bodyPr/>
          <a:lstStyle/>
          <a:p>
            <a:r>
              <a:rPr lang="fr-FR" dirty="0">
                <a:solidFill>
                  <a:schemeClr val="bg1"/>
                </a:solidFill>
                <a:latin typeface="Marianne" panose="02000000000000000000" pitchFamily="2" charset="0"/>
              </a:rPr>
              <a:t>DGESCO – 16/06/2023</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10</a:t>
            </a:fld>
            <a:endParaRPr lang="fr-FR" dirty="0"/>
          </a:p>
        </p:txBody>
      </p:sp>
      <p:sp>
        <p:nvSpPr>
          <p:cNvPr id="6" name="Espace réservé du contenu 5"/>
          <p:cNvSpPr>
            <a:spLocks noGrp="1"/>
          </p:cNvSpPr>
          <p:nvPr>
            <p:ph sz="quarter" idx="14"/>
          </p:nvPr>
        </p:nvSpPr>
        <p:spPr>
          <a:xfrm>
            <a:off x="611560" y="2012389"/>
            <a:ext cx="7948925" cy="2856772"/>
          </a:xfrm>
        </p:spPr>
        <p:txBody>
          <a:bodyPr/>
          <a:lstStyle/>
          <a:p>
            <a:r>
              <a:rPr lang="fr-FR" sz="1600" b="1" dirty="0"/>
              <a:t>Stages de réussite – École ouverte  (24h sur les vacances scolaires)</a:t>
            </a:r>
            <a:endParaRPr lang="fr-FR" sz="1800" dirty="0">
              <a:solidFill>
                <a:srgbClr val="000000"/>
              </a:solidFill>
            </a:endParaRPr>
          </a:p>
          <a:p>
            <a:pPr marL="179705" lvl="1" indent="0">
              <a:buNone/>
            </a:pPr>
            <a:r>
              <a:rPr lang="fr-FR" sz="1400" dirty="0">
                <a:solidFill>
                  <a:srgbClr val="000000"/>
                </a:solidFill>
              </a:rPr>
              <a:t>Destinés aux élèves dont les besoins ont été identifiés ou qui en éprouvent le besoin, après l’accord de leurs familles, quel que soit le niveau d’enseignement.</a:t>
            </a:r>
          </a:p>
          <a:p>
            <a:pPr marL="179705" lvl="1" indent="0">
              <a:buNone/>
            </a:pPr>
            <a:r>
              <a:rPr lang="fr-FR" sz="1400" dirty="0"/>
              <a:t>En français ou en mathématiques prioritairement, des objectifs ciblés sur des compétences précises à acquérir ou à consolider, identifiées par les professeurs de la classe. </a:t>
            </a:r>
          </a:p>
          <a:p>
            <a:pPr marL="179705" lvl="1" indent="0">
              <a:buNone/>
            </a:pPr>
            <a:r>
              <a:rPr lang="fr-FR" sz="1400" dirty="0"/>
              <a:t>Priorités de mise en œuvre :</a:t>
            </a:r>
          </a:p>
          <a:p>
            <a:pPr lvl="2"/>
            <a:r>
              <a:rPr lang="fr-FR" sz="1400" dirty="0"/>
              <a:t> dernière semaine d’août, pour permettre une rentrée sereine en 1</a:t>
            </a:r>
            <a:r>
              <a:rPr lang="fr-FR" sz="1400" baseline="30000" dirty="0"/>
              <a:t>re</a:t>
            </a:r>
            <a:r>
              <a:rPr lang="fr-FR" sz="1400" dirty="0"/>
              <a:t> ou en Tale ;</a:t>
            </a:r>
          </a:p>
          <a:p>
            <a:pPr lvl="2"/>
            <a:r>
              <a:rPr lang="fr-FR" sz="1400" dirty="0"/>
              <a:t> vacances de la Toussaint, pour renforcer l’action du début d’année, amplifier l’impact de l’aide (tremplin vers la réussite) ;</a:t>
            </a:r>
          </a:p>
          <a:p>
            <a:pPr lvl="2"/>
            <a:r>
              <a:rPr lang="fr-FR" sz="1400" dirty="0"/>
              <a:t> vacances de printemps, pour compléter l’aide si nécessaire.</a:t>
            </a:r>
          </a:p>
          <a:p>
            <a:endParaRPr lang="fr-FR" sz="1400" dirty="0"/>
          </a:p>
          <a:p>
            <a:pPr marL="285750" indent="-285750">
              <a:buFont typeface="Arial" panose="020B0604020202020204" pitchFamily="34" charset="0"/>
              <a:buChar char="•"/>
            </a:pPr>
            <a:endParaRPr lang="fr-FR" sz="1800" dirty="0"/>
          </a:p>
          <a:p>
            <a:endParaRPr lang="fr-FR" dirty="0"/>
          </a:p>
        </p:txBody>
      </p:sp>
      <p:sp>
        <p:nvSpPr>
          <p:cNvPr id="13" name="Titre 1"/>
          <p:cNvSpPr txBox="1"/>
          <p:nvPr/>
        </p:nvSpPr>
        <p:spPr bwMode="gray">
          <a:xfrm>
            <a:off x="467545" y="1543283"/>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p>
        </p:txBody>
      </p:sp>
      <p:sp>
        <p:nvSpPr>
          <p:cNvPr id="17" name="Titre 1"/>
          <p:cNvSpPr txBox="1"/>
          <p:nvPr/>
        </p:nvSpPr>
        <p:spPr bwMode="gray">
          <a:xfrm>
            <a:off x="611560" y="1556485"/>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Résorber les difficultés scolaires.</a:t>
            </a:r>
          </a:p>
        </p:txBody>
      </p:sp>
      <p:pic>
        <p:nvPicPr>
          <p:cNvPr id="20" name="Image 19"/>
          <p:cNvPicPr>
            <a:picLocks noChangeAspect="1"/>
          </p:cNvPicPr>
          <p:nvPr/>
        </p:nvPicPr>
        <p:blipFill>
          <a:blip r:embed="rId2"/>
          <a:stretch>
            <a:fillRect/>
          </a:stretch>
        </p:blipFill>
        <p:spPr>
          <a:xfrm>
            <a:off x="1817031" y="260648"/>
            <a:ext cx="6408572" cy="702905"/>
          </a:xfrm>
          <a:prstGeom prst="rect">
            <a:avLst/>
          </a:prstGeom>
        </p:spPr>
      </p:pic>
      <p:pic>
        <p:nvPicPr>
          <p:cNvPr id="21" name="Image 20"/>
          <p:cNvPicPr>
            <a:picLocks noChangeAspect="1"/>
          </p:cNvPicPr>
          <p:nvPr/>
        </p:nvPicPr>
        <p:blipFill>
          <a:blip r:embed="rId2"/>
          <a:stretch>
            <a:fillRect/>
          </a:stretch>
        </p:blipFill>
        <p:spPr>
          <a:xfrm rot="10800000">
            <a:off x="1664631" y="637862"/>
            <a:ext cx="6408572" cy="702905"/>
          </a:xfrm>
          <a:prstGeom prst="rect">
            <a:avLst/>
          </a:prstGeom>
        </p:spPr>
      </p:pic>
      <p:sp>
        <p:nvSpPr>
          <p:cNvPr id="22"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a:t>
            </a:r>
            <a:br>
              <a:rPr lang="fr-FR" sz="2400" dirty="0">
                <a:latin typeface="+mn-lt"/>
              </a:rPr>
            </a:br>
            <a:r>
              <a:rPr lang="fr-FR" sz="2400" dirty="0">
                <a:latin typeface="+mn-lt"/>
              </a:rPr>
              <a:t>« face à face pédagogique » (24h)</a:t>
            </a:r>
          </a:p>
          <a:p>
            <a:pPr algn="ctr"/>
            <a:endParaRPr lang="fr-FR" sz="2400" dirty="0">
              <a:latin typeface="Marianne" panose="020000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11</a:t>
            </a:fld>
            <a:endParaRPr lang="fr-FR" dirty="0"/>
          </a:p>
        </p:txBody>
      </p:sp>
      <p:sp>
        <p:nvSpPr>
          <p:cNvPr id="6" name="Espace réservé du contenu 5"/>
          <p:cNvSpPr>
            <a:spLocks noGrp="1"/>
          </p:cNvSpPr>
          <p:nvPr>
            <p:ph sz="quarter" idx="14"/>
          </p:nvPr>
        </p:nvSpPr>
        <p:spPr>
          <a:xfrm>
            <a:off x="611560" y="2012388"/>
            <a:ext cx="7920880" cy="4426496"/>
          </a:xfrm>
        </p:spPr>
        <p:txBody>
          <a:bodyPr/>
          <a:lstStyle/>
          <a:p>
            <a:pPr lvl="0">
              <a:lnSpc>
                <a:spcPct val="107000"/>
              </a:lnSpc>
              <a:spcBef>
                <a:spcPts val="10"/>
              </a:spcBef>
              <a:spcAft>
                <a:spcPts val="800"/>
              </a:spcAft>
            </a:pPr>
            <a:r>
              <a:rPr lang="fr-FR" sz="1600" b="1" dirty="0"/>
              <a:t>Intervenir dans des parcours de consolidation en STS pour augmenter</a:t>
            </a:r>
            <a:br>
              <a:rPr lang="fr-FR" sz="1600" b="1" dirty="0"/>
            </a:br>
            <a:r>
              <a:rPr lang="fr-FR" sz="1600" b="1" dirty="0"/>
              <a:t>les chances de réussite des étudiants fragiles (24h)</a:t>
            </a:r>
          </a:p>
          <a:p>
            <a:r>
              <a:rPr lang="fr-FR" sz="1400" dirty="0"/>
              <a:t>Un conseil de classe, réuni après les congés scolaires d’automne, propose aux étudiants identifiés à risque (d’échec) de bénéficier de ce dispositif. Celui-ci consiste en une organisation temporaire de la formation via une prise en charge personnalisée des difficultés repérées en s’appuyant sur des professeurs pactés et toutes les marges de manœuvre dont dispose l’établissement. </a:t>
            </a:r>
          </a:p>
          <a:p>
            <a:endParaRPr lang="fr-FR" sz="1400" dirty="0"/>
          </a:p>
          <a:p>
            <a:r>
              <a:rPr lang="fr-FR" sz="1400" dirty="0"/>
              <a:t>Intervention de professeurs en LP volontaires dans le cadre de ce parcours : </a:t>
            </a:r>
          </a:p>
          <a:p>
            <a:pPr marL="537845" lvl="1" indent="-285750"/>
            <a:r>
              <a:rPr lang="fr-FR" sz="1400" dirty="0"/>
              <a:t>24h en face à face pédagogique (renforcement disciplinaire en groupes à effectifs réduits, ateliers méthodologiques).</a:t>
            </a:r>
          </a:p>
          <a:p>
            <a:pPr marL="537845" lvl="1" indent="-285750"/>
            <a:r>
              <a:rPr lang="fr-FR" sz="1400" dirty="0"/>
              <a:t>Possibilité, pour tout ou partie du quantum de 24h, de prendre en charge les missions suivantes : coordination du dispositif, organisation du parcours et des groupes de besoins, accompagnement et suivi des élèves, liaison avec la(les) équipes(s) pédagogique(s) de STS. </a:t>
            </a:r>
          </a:p>
          <a:p>
            <a:pPr marL="342900" lvl="0" indent="-342900" algn="just">
              <a:lnSpc>
                <a:spcPct val="107000"/>
              </a:lnSpc>
              <a:spcBef>
                <a:spcPts val="10"/>
              </a:spcBef>
              <a:spcAft>
                <a:spcPts val="800"/>
              </a:spcAft>
              <a:buFont typeface="Symbol" panose="05050102010706020507" pitchFamily="18" charset="2"/>
              <a:buChar char=""/>
            </a:pPr>
            <a:endParaRPr lang="fr-FR" sz="1400" dirty="0"/>
          </a:p>
          <a:p>
            <a:pPr marL="342900" lvl="0" indent="-342900" algn="just">
              <a:lnSpc>
                <a:spcPct val="107000"/>
              </a:lnSpc>
              <a:spcBef>
                <a:spcPts val="10"/>
              </a:spcBef>
              <a:spcAft>
                <a:spcPts val="800"/>
              </a:spcAft>
              <a:buFont typeface="Symbol" panose="05050102010706020507" pitchFamily="18" charset="2"/>
              <a:buChar char=""/>
            </a:pPr>
            <a:endParaRPr lang="fr-FR" sz="1400" dirty="0"/>
          </a:p>
          <a:p>
            <a:pPr marL="342900" lvl="0" indent="-342900" algn="just">
              <a:lnSpc>
                <a:spcPct val="107000"/>
              </a:lnSpc>
              <a:spcBef>
                <a:spcPts val="10"/>
              </a:spcBef>
              <a:spcAft>
                <a:spcPts val="800"/>
              </a:spcAft>
              <a:buFont typeface="Symbol" panose="05050102010706020507" pitchFamily="18" charset="2"/>
              <a:buChar char=""/>
            </a:pPr>
            <a:endParaRPr lang="fr-FR" sz="1800" dirty="0"/>
          </a:p>
          <a:p>
            <a:pPr marL="342900" lvl="0" indent="-342900" algn="just">
              <a:lnSpc>
                <a:spcPct val="107000"/>
              </a:lnSpc>
              <a:spcBef>
                <a:spcPts val="10"/>
              </a:spcBef>
              <a:spcAft>
                <a:spcPts val="800"/>
              </a:spcAft>
              <a:buFont typeface="Symbol" panose="05050102010706020507" pitchFamily="18" charset="2"/>
              <a:buChar char=""/>
            </a:pPr>
            <a:endParaRPr lang="fr-FR" sz="1800" dirty="0"/>
          </a:p>
        </p:txBody>
      </p:sp>
      <p:sp>
        <p:nvSpPr>
          <p:cNvPr id="10" name="Titre 1"/>
          <p:cNvSpPr txBox="1"/>
          <p:nvPr/>
        </p:nvSpPr>
        <p:spPr bwMode="gray">
          <a:xfrm>
            <a:off x="340445" y="3187819"/>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solidFill>
                <a:srgbClr val="00B050"/>
              </a:solidFill>
            </a:endParaRPr>
          </a:p>
        </p:txBody>
      </p:sp>
      <p:sp>
        <p:nvSpPr>
          <p:cNvPr id="11" name="Espace réservé du contenu 5"/>
          <p:cNvSpPr txBox="1"/>
          <p:nvPr/>
        </p:nvSpPr>
        <p:spPr bwMode="gray">
          <a:xfrm>
            <a:off x="340360" y="4004945"/>
            <a:ext cx="8738235" cy="203136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7000"/>
              </a:lnSpc>
              <a:spcBef>
                <a:spcPts val="10"/>
              </a:spcBef>
              <a:spcAft>
                <a:spcPts val="800"/>
              </a:spcAft>
            </a:pPr>
            <a:endParaRPr lang="fr-FR" sz="1800" dirty="0"/>
          </a:p>
        </p:txBody>
      </p:sp>
      <p:sp>
        <p:nvSpPr>
          <p:cNvPr id="16" name="Titre 1"/>
          <p:cNvSpPr txBox="1"/>
          <p:nvPr/>
        </p:nvSpPr>
        <p:spPr bwMode="gray">
          <a:xfrm>
            <a:off x="611560" y="1556485"/>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Accompagner la suite du parcours</a:t>
            </a:r>
          </a:p>
        </p:txBody>
      </p:sp>
      <p:pic>
        <p:nvPicPr>
          <p:cNvPr id="18" name="Image 17"/>
          <p:cNvPicPr>
            <a:picLocks noChangeAspect="1"/>
          </p:cNvPicPr>
          <p:nvPr/>
        </p:nvPicPr>
        <p:blipFill>
          <a:blip r:embed="rId2"/>
          <a:stretch>
            <a:fillRect/>
          </a:stretch>
        </p:blipFill>
        <p:spPr>
          <a:xfrm>
            <a:off x="1817031" y="260648"/>
            <a:ext cx="6408572" cy="702905"/>
          </a:xfrm>
          <a:prstGeom prst="rect">
            <a:avLst/>
          </a:prstGeom>
        </p:spPr>
      </p:pic>
      <p:pic>
        <p:nvPicPr>
          <p:cNvPr id="19" name="Image 18"/>
          <p:cNvPicPr>
            <a:picLocks noChangeAspect="1"/>
          </p:cNvPicPr>
          <p:nvPr/>
        </p:nvPicPr>
        <p:blipFill>
          <a:blip r:embed="rId2"/>
          <a:stretch>
            <a:fillRect/>
          </a:stretch>
        </p:blipFill>
        <p:spPr>
          <a:xfrm rot="10800000">
            <a:off x="1664631" y="637862"/>
            <a:ext cx="6408572" cy="702905"/>
          </a:xfrm>
          <a:prstGeom prst="rect">
            <a:avLst/>
          </a:prstGeom>
        </p:spPr>
      </p:pic>
      <p:sp>
        <p:nvSpPr>
          <p:cNvPr id="20"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a:t>
            </a:r>
            <a:br>
              <a:rPr lang="fr-FR" sz="2400" dirty="0">
                <a:latin typeface="+mn-lt"/>
              </a:rPr>
            </a:br>
            <a:r>
              <a:rPr lang="fr-FR" sz="2400" dirty="0">
                <a:latin typeface="+mn-lt"/>
              </a:rPr>
              <a:t>« face à face pédagogique » (24h)</a:t>
            </a:r>
          </a:p>
          <a:p>
            <a:pPr algn="ctr"/>
            <a:endParaRPr lang="fr-FR" sz="2400" dirty="0">
              <a:latin typeface="Marianne" panose="020000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12</a:t>
            </a:fld>
            <a:endParaRPr lang="fr-FR" dirty="0"/>
          </a:p>
        </p:txBody>
      </p:sp>
      <p:sp>
        <p:nvSpPr>
          <p:cNvPr id="6" name="Espace réservé du contenu 5"/>
          <p:cNvSpPr>
            <a:spLocks noGrp="1"/>
          </p:cNvSpPr>
          <p:nvPr>
            <p:ph sz="quarter" idx="14"/>
          </p:nvPr>
        </p:nvSpPr>
        <p:spPr>
          <a:xfrm>
            <a:off x="611560" y="2053952"/>
            <a:ext cx="7848872" cy="4039344"/>
          </a:xfrm>
        </p:spPr>
        <p:txBody>
          <a:bodyPr/>
          <a:lstStyle/>
          <a:p>
            <a:pPr>
              <a:lnSpc>
                <a:spcPct val="107000"/>
              </a:lnSpc>
              <a:spcBef>
                <a:spcPts val="10"/>
              </a:spcBef>
              <a:spcAft>
                <a:spcPts val="800"/>
              </a:spcAft>
            </a:pPr>
            <a:r>
              <a:rPr lang="fr-FR" sz="1600" b="1" dirty="0"/>
              <a:t>Enseigner dans les certificats de spécialisation :</a:t>
            </a:r>
            <a:br>
              <a:rPr lang="fr-FR" sz="1600" b="1" dirty="0"/>
            </a:br>
            <a:r>
              <a:rPr lang="fr-FR" sz="1600" b="1" dirty="0"/>
              <a:t>mentions complémentaires (parts fonctionnelles de 24h) </a:t>
            </a:r>
          </a:p>
          <a:p>
            <a:pPr marL="285750" lvl="0" indent="-285750" algn="just">
              <a:lnSpc>
                <a:spcPct val="107000"/>
              </a:lnSpc>
              <a:spcBef>
                <a:spcPts val="600"/>
              </a:spcBef>
              <a:spcAft>
                <a:spcPts val="800"/>
              </a:spcAft>
              <a:buFont typeface="Arial" panose="020B0604020202020204" pitchFamily="34" charset="0"/>
              <a:buChar char="•"/>
            </a:pPr>
            <a:r>
              <a:rPr lang="fr-FR" sz="1400" dirty="0"/>
              <a:t>Pour les bacheliers professionnels, il est établi que les chances d’insertion dans l’emploi de ceux qui ont suivi une spécialisation en Bac + 1 sont fortement augmentées. </a:t>
            </a:r>
          </a:p>
          <a:p>
            <a:pPr marL="285750" indent="-285750">
              <a:spcBef>
                <a:spcPts val="600"/>
              </a:spcBef>
              <a:buFont typeface="Arial" panose="020B0604020202020204" pitchFamily="34" charset="0"/>
              <a:buChar char="•"/>
            </a:pPr>
            <a:r>
              <a:rPr lang="fr-FR" sz="1400" dirty="0"/>
              <a:t>De nouvelles spécialités de mentions complémentaires seront créées avec l’objectif que chaque baccalauréat professionnel offre au moins une possibilité pour poursuivre ses études en un an. Des ouvertures de sections seront réalisées par les établissements : il s’agit de passer de 4 500 à 20 000 le nombre de places en Bac + 1 à la rentrée 2026.</a:t>
            </a:r>
          </a:p>
          <a:p>
            <a:pPr marL="285750" indent="-285750">
              <a:spcBef>
                <a:spcPts val="600"/>
              </a:spcBef>
              <a:buFont typeface="Arial" panose="020B0604020202020204" pitchFamily="34" charset="0"/>
              <a:buChar char="•"/>
            </a:pPr>
            <a:r>
              <a:rPr lang="fr-FR" sz="1400" dirty="0"/>
              <a:t>Dans ce contexte, les professeurs en LP volontaires interviennent dans ces formations en face à face pédagogique pour des activités d’enseignement (par parts fonctionnelles de 24h). Ils peuvent également, dans le cadre de ces activités, préparer, accompagner et suivre les périodes de formation en milieu professionnel des élèves.</a:t>
            </a:r>
          </a:p>
          <a:p>
            <a:pPr marL="285750" indent="-285750">
              <a:spcBef>
                <a:spcPts val="600"/>
              </a:spcBef>
              <a:buFont typeface="Arial" panose="020B0604020202020204" pitchFamily="34" charset="0"/>
              <a:buChar char="•"/>
            </a:pPr>
            <a:r>
              <a:rPr lang="fr-FR" sz="1400" dirty="0"/>
              <a:t>Cette mission n’est mobilisable qu’au-delà des heures déjà effectuées par le professeur dans le cadre de son service.</a:t>
            </a:r>
          </a:p>
        </p:txBody>
      </p:sp>
      <p:sp>
        <p:nvSpPr>
          <p:cNvPr id="10" name="Titre 1"/>
          <p:cNvSpPr txBox="1"/>
          <p:nvPr/>
        </p:nvSpPr>
        <p:spPr bwMode="gray">
          <a:xfrm>
            <a:off x="340445" y="3187819"/>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solidFill>
                <a:srgbClr val="00B050"/>
              </a:solidFill>
            </a:endParaRPr>
          </a:p>
        </p:txBody>
      </p:sp>
      <p:sp>
        <p:nvSpPr>
          <p:cNvPr id="11" name="Espace réservé du contenu 5"/>
          <p:cNvSpPr txBox="1"/>
          <p:nvPr/>
        </p:nvSpPr>
        <p:spPr bwMode="gray">
          <a:xfrm>
            <a:off x="360130" y="3933438"/>
            <a:ext cx="8424000" cy="19891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7000"/>
              </a:lnSpc>
              <a:spcBef>
                <a:spcPts val="10"/>
              </a:spcBef>
              <a:spcAft>
                <a:spcPts val="800"/>
              </a:spcAft>
            </a:pPr>
            <a:endParaRPr lang="fr-FR" sz="1800" dirty="0"/>
          </a:p>
        </p:txBody>
      </p:sp>
      <p:sp>
        <p:nvSpPr>
          <p:cNvPr id="18" name="Titre 1"/>
          <p:cNvSpPr txBox="1"/>
          <p:nvPr/>
        </p:nvSpPr>
        <p:spPr bwMode="gray">
          <a:xfrm>
            <a:off x="611560" y="1556485"/>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Accompagner la suite du parcours.</a:t>
            </a:r>
          </a:p>
        </p:txBody>
      </p:sp>
      <p:pic>
        <p:nvPicPr>
          <p:cNvPr id="19" name="Image 18"/>
          <p:cNvPicPr>
            <a:picLocks noChangeAspect="1"/>
          </p:cNvPicPr>
          <p:nvPr/>
        </p:nvPicPr>
        <p:blipFill>
          <a:blip r:embed="rId2"/>
          <a:stretch>
            <a:fillRect/>
          </a:stretch>
        </p:blipFill>
        <p:spPr>
          <a:xfrm>
            <a:off x="1817031" y="260648"/>
            <a:ext cx="6408572" cy="702905"/>
          </a:xfrm>
          <a:prstGeom prst="rect">
            <a:avLst/>
          </a:prstGeom>
        </p:spPr>
      </p:pic>
      <p:pic>
        <p:nvPicPr>
          <p:cNvPr id="20" name="Image 19"/>
          <p:cNvPicPr>
            <a:picLocks noChangeAspect="1"/>
          </p:cNvPicPr>
          <p:nvPr/>
        </p:nvPicPr>
        <p:blipFill>
          <a:blip r:embed="rId2"/>
          <a:stretch>
            <a:fillRect/>
          </a:stretch>
        </p:blipFill>
        <p:spPr>
          <a:xfrm rot="10800000">
            <a:off x="1664631" y="637862"/>
            <a:ext cx="6408572" cy="702905"/>
          </a:xfrm>
          <a:prstGeom prst="rect">
            <a:avLst/>
          </a:prstGeom>
        </p:spPr>
      </p:pic>
      <p:sp>
        <p:nvSpPr>
          <p:cNvPr id="21"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a:t>
            </a:r>
            <a:br>
              <a:rPr lang="fr-FR" sz="2400" dirty="0">
                <a:latin typeface="+mn-lt"/>
              </a:rPr>
            </a:br>
            <a:r>
              <a:rPr lang="fr-FR" sz="2400" dirty="0">
                <a:latin typeface="+mn-lt"/>
              </a:rPr>
              <a:t>« face à face pédagogique » (24h)</a:t>
            </a:r>
          </a:p>
          <a:p>
            <a:pPr algn="ctr"/>
            <a:endParaRPr lang="fr-FR" sz="2400" dirty="0">
              <a:latin typeface="Marianne" panose="020000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13</a:t>
            </a:fld>
            <a:endParaRPr lang="fr-FR" dirty="0"/>
          </a:p>
        </p:txBody>
      </p:sp>
      <p:sp>
        <p:nvSpPr>
          <p:cNvPr id="11" name="Espace réservé du contenu 5"/>
          <p:cNvSpPr txBox="1"/>
          <p:nvPr/>
        </p:nvSpPr>
        <p:spPr bwMode="gray">
          <a:xfrm>
            <a:off x="611560" y="2329120"/>
            <a:ext cx="7848873" cy="371730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b="1" dirty="0"/>
              <a:t>Intervenir dans les collèges pour présenter les filières, accueillir des collégiens</a:t>
            </a:r>
            <a:br>
              <a:rPr lang="fr-FR" sz="1600" b="1" dirty="0"/>
            </a:br>
            <a:r>
              <a:rPr lang="fr-FR" sz="1600" b="1" dirty="0"/>
              <a:t>sur les plateaux techniques, participer aux forums des métiers des collèges environnants (parts fonctionnelles de 24h) </a:t>
            </a:r>
            <a:br>
              <a:rPr lang="fr-FR" sz="1600" b="1" dirty="0"/>
            </a:br>
            <a:endParaRPr lang="fr-FR" sz="1600" b="1" dirty="0"/>
          </a:p>
          <a:p>
            <a:pPr marL="285750" indent="-285750">
              <a:buFont typeface="Arial" panose="020B0604020202020204" pitchFamily="34" charset="0"/>
              <a:buChar char="•"/>
            </a:pPr>
            <a:r>
              <a:rPr lang="fr-FR" sz="1400" dirty="0"/>
              <a:t>Les professeurs volontaires accueillent les classes ou groupes de collégiens au lycée professionnel et leur présentent les installations, les modalités pédagogiques, les productions ou services liés aux formations des lycéens. Ils interviennent le cas échéant dans les classes de collèges.</a:t>
            </a:r>
          </a:p>
          <a:p>
            <a:endParaRPr lang="fr-FR" sz="1400" dirty="0"/>
          </a:p>
          <a:p>
            <a:pPr marL="285750" indent="-285750">
              <a:buFont typeface="Arial" panose="020B0604020202020204" pitchFamily="34" charset="0"/>
              <a:buChar char="•"/>
            </a:pPr>
            <a:r>
              <a:rPr lang="fr-FR" sz="1400" dirty="0"/>
              <a:t>Ils participent aux forums organisés dans les collèges environnants ou dans le bassin</a:t>
            </a:r>
            <a:br>
              <a:rPr lang="fr-FR" sz="1400" dirty="0"/>
            </a:br>
            <a:r>
              <a:rPr lang="fr-FR" sz="1400" dirty="0"/>
              <a:t>de formation.</a:t>
            </a:r>
          </a:p>
          <a:p>
            <a:r>
              <a:rPr lang="fr-FR" dirty="0"/>
              <a:t> </a:t>
            </a:r>
          </a:p>
          <a:p>
            <a:endParaRPr lang="fr-FR" dirty="0"/>
          </a:p>
          <a:p>
            <a:r>
              <a:rPr lang="fr-FR" dirty="0"/>
              <a:t> </a:t>
            </a:r>
          </a:p>
          <a:p>
            <a:r>
              <a:rPr lang="fr-FR" dirty="0"/>
              <a:t> </a:t>
            </a:r>
          </a:p>
          <a:p>
            <a:pPr algn="just">
              <a:lnSpc>
                <a:spcPct val="107000"/>
              </a:lnSpc>
              <a:spcBef>
                <a:spcPts val="10"/>
              </a:spcBef>
              <a:spcAft>
                <a:spcPts val="800"/>
              </a:spcAft>
            </a:pPr>
            <a:endParaRPr lang="fr-FR" sz="1800" strike="sngStrike" dirty="0"/>
          </a:p>
        </p:txBody>
      </p:sp>
      <p:pic>
        <p:nvPicPr>
          <p:cNvPr id="8" name="Image 7"/>
          <p:cNvPicPr>
            <a:picLocks noChangeAspect="1"/>
          </p:cNvPicPr>
          <p:nvPr/>
        </p:nvPicPr>
        <p:blipFill>
          <a:blip r:embed="rId2"/>
          <a:stretch>
            <a:fillRect/>
          </a:stretch>
        </p:blipFill>
        <p:spPr>
          <a:xfrm>
            <a:off x="1817031" y="260648"/>
            <a:ext cx="6408572" cy="702905"/>
          </a:xfrm>
          <a:prstGeom prst="rect">
            <a:avLst/>
          </a:prstGeom>
        </p:spPr>
      </p:pic>
      <p:pic>
        <p:nvPicPr>
          <p:cNvPr id="9" name="Image 8"/>
          <p:cNvPicPr>
            <a:picLocks noChangeAspect="1"/>
          </p:cNvPicPr>
          <p:nvPr/>
        </p:nvPicPr>
        <p:blipFill>
          <a:blip r:embed="rId2"/>
          <a:stretch>
            <a:fillRect/>
          </a:stretch>
        </p:blipFill>
        <p:spPr>
          <a:xfrm rot="10800000">
            <a:off x="1664631" y="637862"/>
            <a:ext cx="6408572" cy="702905"/>
          </a:xfrm>
          <a:prstGeom prst="rect">
            <a:avLst/>
          </a:prstGeom>
        </p:spPr>
      </p:pic>
      <p:sp>
        <p:nvSpPr>
          <p:cNvPr id="12"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a:t>
            </a:r>
            <a:br>
              <a:rPr lang="fr-FR" sz="2400" dirty="0">
                <a:latin typeface="+mn-lt"/>
              </a:rPr>
            </a:br>
            <a:r>
              <a:rPr lang="fr-FR" sz="2400" dirty="0">
                <a:latin typeface="+mn-lt"/>
              </a:rPr>
              <a:t>« face à face pédagogique » (24h)</a:t>
            </a:r>
          </a:p>
          <a:p>
            <a:pPr algn="ctr"/>
            <a:endParaRPr lang="fr-FR" sz="2400" dirty="0">
              <a:latin typeface="Marianne" panose="02000000000000000000" pitchFamily="2" charset="0"/>
            </a:endParaRPr>
          </a:p>
        </p:txBody>
      </p:sp>
      <p:sp>
        <p:nvSpPr>
          <p:cNvPr id="13" name="Titre 1"/>
          <p:cNvSpPr txBox="1"/>
          <p:nvPr/>
        </p:nvSpPr>
        <p:spPr bwMode="gray">
          <a:xfrm>
            <a:off x="611560" y="1556485"/>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Accompagner les collégiens dans leur découverte des métiers</a:t>
            </a:r>
            <a:br>
              <a:rPr lang="fr-FR" sz="1800" dirty="0">
                <a:latin typeface="+mn-lt"/>
              </a:rPr>
            </a:br>
            <a:r>
              <a:rPr lang="fr-FR" sz="1800" dirty="0">
                <a:latin typeface="+mn-lt"/>
              </a:rPr>
              <a:t>et de la voie professionnelle.</a:t>
            </a:r>
          </a:p>
          <a:p>
            <a:endParaRPr lang="fr-FR" sz="1800" dirty="0">
              <a:latin typeface="Marianne"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14</a:t>
            </a:fld>
            <a:endParaRPr lang="fr-FR" dirty="0"/>
          </a:p>
        </p:txBody>
      </p:sp>
      <p:sp>
        <p:nvSpPr>
          <p:cNvPr id="2" name="Rectangle 1"/>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stretch>
            <a:fillRect/>
          </a:stretch>
        </p:blipFill>
        <p:spPr>
          <a:xfrm>
            <a:off x="107504" y="1110094"/>
            <a:ext cx="7056784" cy="1382802"/>
          </a:xfrm>
          <a:prstGeom prst="rect">
            <a:avLst/>
          </a:prstGeom>
        </p:spPr>
      </p:pic>
      <p:pic>
        <p:nvPicPr>
          <p:cNvPr id="7" name="Image 6"/>
          <p:cNvPicPr>
            <a:picLocks noChangeAspect="1"/>
          </p:cNvPicPr>
          <p:nvPr/>
        </p:nvPicPr>
        <p:blipFill>
          <a:blip r:embed="rId2"/>
          <a:stretch>
            <a:fillRect/>
          </a:stretch>
        </p:blipFill>
        <p:spPr>
          <a:xfrm rot="10800000">
            <a:off x="365920" y="1916832"/>
            <a:ext cx="5286199" cy="1382802"/>
          </a:xfrm>
          <a:prstGeom prst="rect">
            <a:avLst/>
          </a:prstGeom>
        </p:spPr>
      </p:pic>
      <p:sp>
        <p:nvSpPr>
          <p:cNvPr id="9" name="Espace réservé du texte 5"/>
          <p:cNvSpPr txBox="1"/>
          <p:nvPr/>
        </p:nvSpPr>
        <p:spPr bwMode="gray">
          <a:xfrm>
            <a:off x="755576" y="1484784"/>
            <a:ext cx="7992888" cy="166338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4400" dirty="0"/>
              <a:t>Le Pacte des lycées professionnels</a:t>
            </a:r>
            <a:br>
              <a:rPr lang="fr-FR" sz="4400" dirty="0"/>
            </a:br>
            <a:r>
              <a:rPr lang="fr-FR" sz="4400" dirty="0"/>
              <a:t>est composé de :</a:t>
            </a:r>
          </a:p>
          <a:p>
            <a:r>
              <a:rPr lang="fr-FR" sz="4400" b="1" dirty="0"/>
              <a:t>Parts fonctionnelles</a:t>
            </a:r>
            <a:br>
              <a:rPr lang="fr-FR" sz="4400" b="1" dirty="0"/>
            </a:br>
            <a:r>
              <a:rPr lang="fr-FR" sz="4400" b="1" dirty="0"/>
              <a:t>de type « engagement annuel » (forfait)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a:t>
            </a:r>
          </a:p>
        </p:txBody>
      </p:sp>
      <p:sp>
        <p:nvSpPr>
          <p:cNvPr id="6" name="Espace réservé du contenu 5"/>
          <p:cNvSpPr>
            <a:spLocks noGrp="1"/>
          </p:cNvSpPr>
          <p:nvPr>
            <p:ph sz="quarter" idx="14"/>
          </p:nvPr>
        </p:nvSpPr>
        <p:spPr>
          <a:xfrm>
            <a:off x="611561" y="2066116"/>
            <a:ext cx="7920880" cy="4027179"/>
          </a:xfrm>
        </p:spPr>
        <p:txBody>
          <a:bodyPr/>
          <a:lstStyle/>
          <a:p>
            <a:r>
              <a:rPr lang="fr-FR" sz="1600" b="1" dirty="0"/>
              <a:t>Tutorer un groupe d’élèves en tant que professeur référent.</a:t>
            </a:r>
          </a:p>
          <a:p>
            <a:pPr>
              <a:spcBef>
                <a:spcPts val="600"/>
              </a:spcBef>
            </a:pPr>
            <a:r>
              <a:rPr lang="fr-FR" sz="1400" dirty="0"/>
              <a:t>Le professeur en </a:t>
            </a:r>
            <a:r>
              <a:rPr lang="fr-FR" sz="1400" dirty="0" err="1"/>
              <a:t>LP</a:t>
            </a:r>
            <a:r>
              <a:rPr lang="fr-FR" sz="1400" dirty="0"/>
              <a:t> volontaire intervient en tant que professeur référent de groupe d'élèves, lorsqu'un établissement en fait le choix, selon une organisation déterminée en fonction des besoins des élèves :</a:t>
            </a:r>
          </a:p>
          <a:p>
            <a:pPr marL="285750" lvl="0" indent="-285750">
              <a:spcBef>
                <a:spcPts val="600"/>
              </a:spcBef>
              <a:buFont typeface="Arial" panose="020B0604020202020204" pitchFamily="34" charset="0"/>
              <a:buChar char="•"/>
            </a:pPr>
            <a:r>
              <a:rPr lang="fr-FR" sz="1400" dirty="0"/>
              <a:t>suivi individualisé renforcé de chaque élève du groupe : conseil et tutorat, jalons d'accompagnement individualisé permettant de les aider à construire leur démarche d'apprentissage et d'orientation ;</a:t>
            </a:r>
          </a:p>
          <a:p>
            <a:pPr marL="285750" lvl="0" indent="-285750">
              <a:spcBef>
                <a:spcPts val="600"/>
              </a:spcBef>
              <a:buFont typeface="Arial" panose="020B0604020202020204" pitchFamily="34" charset="0"/>
              <a:buChar char="•"/>
            </a:pPr>
            <a:r>
              <a:rPr lang="fr-FR" sz="1400" dirty="0"/>
              <a:t>accompagnement pédagogique adapté à chaque élève du groupe, en articulation avec les actions menées par le professeur principal : identification avec chaque élève des compétences à renforcer, conseils méthodologiques, le cas échéant, réponse aux besoins éducatifs particuliers ;</a:t>
            </a:r>
          </a:p>
          <a:p>
            <a:pPr marL="285750" lvl="0" indent="-285750">
              <a:spcBef>
                <a:spcPts val="600"/>
              </a:spcBef>
              <a:buFont typeface="Arial" panose="020B0604020202020204" pitchFamily="34" charset="0"/>
              <a:buChar char="•"/>
            </a:pPr>
            <a:r>
              <a:rPr lang="fr-FR" sz="1400" dirty="0"/>
              <a:t>aide à l'orientation, concertée avec l'équipe pédagogique, les familles et le psychologue de l’Éducation nationale rattaché à son établissement.</a:t>
            </a:r>
          </a:p>
          <a:p>
            <a:pPr>
              <a:spcBef>
                <a:spcPts val="600"/>
              </a:spcBef>
            </a:pPr>
            <a:r>
              <a:rPr lang="fr-FR" sz="1400" dirty="0"/>
              <a:t>En vue du conseil de classe, le professeur référent participe à des temps d'échanges formalisés avec les autres membres de la communauté éducative, au cours desquels il partage ses observations sur le groupe d'élèves dont il a la charge. </a:t>
            </a:r>
          </a:p>
          <a:p>
            <a:pPr marL="285750" indent="-285750">
              <a:buFont typeface="Arial" panose="020B0604020202020204" pitchFamily="34" charset="0"/>
              <a:buChar char="•"/>
            </a:pPr>
            <a:endParaRPr lang="fr-FR" sz="1800" dirty="0"/>
          </a:p>
          <a:p>
            <a:endParaRPr lang="fr-FR" dirty="0"/>
          </a:p>
        </p:txBody>
      </p:sp>
      <p:sp>
        <p:nvSpPr>
          <p:cNvPr id="13" name="Titre 1"/>
          <p:cNvSpPr txBox="1"/>
          <p:nvPr/>
        </p:nvSpPr>
        <p:spPr bwMode="gray">
          <a:xfrm>
            <a:off x="611560" y="1556485"/>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Réduire les difficultés scolaire.</a:t>
            </a:r>
          </a:p>
        </p:txBody>
      </p:sp>
      <p:pic>
        <p:nvPicPr>
          <p:cNvPr id="16" name="Image 15"/>
          <p:cNvPicPr>
            <a:picLocks noChangeAspect="1"/>
          </p:cNvPicPr>
          <p:nvPr/>
        </p:nvPicPr>
        <p:blipFill>
          <a:blip r:embed="rId2"/>
          <a:stretch>
            <a:fillRect/>
          </a:stretch>
        </p:blipFill>
        <p:spPr>
          <a:xfrm>
            <a:off x="1817031" y="260648"/>
            <a:ext cx="6408572" cy="702905"/>
          </a:xfrm>
          <a:prstGeom prst="rect">
            <a:avLst/>
          </a:prstGeom>
        </p:spPr>
      </p:pic>
      <p:pic>
        <p:nvPicPr>
          <p:cNvPr id="17" name="Image 16"/>
          <p:cNvPicPr>
            <a:picLocks noChangeAspect="1"/>
          </p:cNvPicPr>
          <p:nvPr/>
        </p:nvPicPr>
        <p:blipFill>
          <a:blip r:embed="rId2"/>
          <a:stretch>
            <a:fillRect/>
          </a:stretch>
        </p:blipFill>
        <p:spPr>
          <a:xfrm rot="10800000">
            <a:off x="1664631" y="637862"/>
            <a:ext cx="6408572" cy="702905"/>
          </a:xfrm>
          <a:prstGeom prst="rect">
            <a:avLst/>
          </a:prstGeom>
        </p:spPr>
      </p:pic>
      <p:sp>
        <p:nvSpPr>
          <p:cNvPr id="18"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16</a:t>
            </a:fld>
            <a:endParaRPr lang="fr-FR" dirty="0"/>
          </a:p>
        </p:txBody>
      </p:sp>
      <p:sp>
        <p:nvSpPr>
          <p:cNvPr id="8" name="ZoneTexte 7"/>
          <p:cNvSpPr txBox="1"/>
          <p:nvPr/>
        </p:nvSpPr>
        <p:spPr>
          <a:xfrm>
            <a:off x="467124" y="1772816"/>
            <a:ext cx="7993307" cy="4385816"/>
          </a:xfrm>
          <a:prstGeom prst="rect">
            <a:avLst/>
          </a:prstGeom>
          <a:noFill/>
        </p:spPr>
        <p:txBody>
          <a:bodyPr wrap="square" rtlCol="0">
            <a:spAutoFit/>
          </a:bodyPr>
          <a:lstStyle/>
          <a:p>
            <a:r>
              <a:rPr lang="fr-FR" sz="1600" b="1" dirty="0"/>
              <a:t>Détecter les élèves en voie de décrochage et contribuer à leur prise en charge en lien avec les partenaires du lycée professionnel</a:t>
            </a:r>
          </a:p>
          <a:p>
            <a:endParaRPr lang="fr-FR" sz="800" b="1" dirty="0"/>
          </a:p>
          <a:p>
            <a:pPr algn="just"/>
            <a:r>
              <a:rPr lang="fr-FR" sz="1400" dirty="0"/>
              <a:t>Le professeur en LP volontaire coordonne l'action de prévention du décrochage scolaire menée par les équipes éducatives et pédagogiques et les personnels sociaux et de santé de l’établissement, dans le cadre notamment du nouveau dispositif « Tous droits ouverts », afin de :</a:t>
            </a:r>
          </a:p>
          <a:p>
            <a:pPr algn="just"/>
            <a:endParaRPr lang="fr-FR" sz="400" dirty="0"/>
          </a:p>
          <a:p>
            <a:pPr marL="285750" lvl="0" indent="-285750" algn="just">
              <a:spcAft>
                <a:spcPts val="600"/>
              </a:spcAft>
              <a:buFont typeface="Arial" panose="020B0604020202020204" pitchFamily="34" charset="0"/>
              <a:buChar char="•"/>
            </a:pPr>
            <a:r>
              <a:rPr lang="fr-FR" sz="1400" dirty="0"/>
              <a:t>détecter au plus tôt les élèves en voie de décrochage scolaire ;</a:t>
            </a:r>
          </a:p>
          <a:p>
            <a:pPr marL="285750" lvl="0" indent="-285750" algn="just">
              <a:spcAft>
                <a:spcPts val="600"/>
              </a:spcAft>
              <a:buFont typeface="Arial" panose="020B0604020202020204" pitchFamily="34" charset="0"/>
              <a:buChar char="•"/>
            </a:pPr>
            <a:r>
              <a:rPr lang="fr-FR" sz="1400" dirty="0"/>
              <a:t>veiller à ce que des solutions soient trouvées rapidement, y compris dans le cadre de partenariat avec des associations de mentorat, et mises en œuvre ;</a:t>
            </a:r>
          </a:p>
          <a:p>
            <a:pPr marL="285750" lvl="0" indent="-285750" algn="just">
              <a:spcAft>
                <a:spcPts val="600"/>
              </a:spcAft>
              <a:buFont typeface="Arial" panose="020B0604020202020204" pitchFamily="34" charset="0"/>
              <a:buChar char="•"/>
            </a:pPr>
            <a:r>
              <a:rPr lang="fr-FR" sz="1400" dirty="0"/>
              <a:t>accompagner les jeunes dans leurs démarches, y compris physiquement lors de leurs premiers rendez-vous institutionnels à l’extérieur du LP ;</a:t>
            </a:r>
          </a:p>
          <a:p>
            <a:pPr marL="285750" lvl="0" indent="-285750" algn="just">
              <a:spcAft>
                <a:spcPts val="600"/>
              </a:spcAft>
              <a:buFont typeface="Arial" panose="020B0604020202020204" pitchFamily="34" charset="0"/>
              <a:buChar char="•"/>
            </a:pPr>
            <a:r>
              <a:rPr lang="fr-FR" sz="1400" dirty="0"/>
              <a:t>mobiliser, en tant que de besoin, le groupe de prévention du décrochage scolaire de l’établissement (GPDS) pour identifier les modalités d’intervention les plus pertinentes au regard des besoins des élèves repérés ;</a:t>
            </a:r>
          </a:p>
          <a:p>
            <a:pPr marL="285750" lvl="0" indent="-285750" algn="just">
              <a:spcAft>
                <a:spcPts val="600"/>
              </a:spcAft>
              <a:buFont typeface="Arial" panose="020B0604020202020204" pitchFamily="34" charset="0"/>
              <a:buChar char="•"/>
            </a:pPr>
            <a:r>
              <a:rPr lang="fr-FR" sz="1400" dirty="0"/>
              <a:t>suivre les élèves pris en charge.</a:t>
            </a:r>
            <a:endParaRPr lang="fr-FR" sz="400" dirty="0"/>
          </a:p>
          <a:p>
            <a:pPr algn="just"/>
            <a:r>
              <a:rPr lang="fr-FR" sz="1400" dirty="0"/>
              <a:t>L’exercice de cette mission se fait en lien étroit avec le réseau </a:t>
            </a:r>
            <a:r>
              <a:rPr lang="fr-FR" sz="1400" dirty="0" err="1"/>
              <a:t>Foquale</a:t>
            </a:r>
            <a:r>
              <a:rPr lang="fr-FR" sz="1400" dirty="0"/>
              <a:t> et tous les partenaires de l’accompagnement, de la formation et de l’insertion des jeunes, réunis au sein de la plateforme de suivi et d’appui aux décrocheurs (PSAD).</a:t>
            </a:r>
          </a:p>
        </p:txBody>
      </p:sp>
      <p:sp>
        <p:nvSpPr>
          <p:cNvPr id="13" name="Titre 1"/>
          <p:cNvSpPr txBox="1"/>
          <p:nvPr/>
        </p:nvSpPr>
        <p:spPr bwMode="gray">
          <a:xfrm>
            <a:off x="539552" y="141277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Prévenir et lutter contre le décrochage scolaire</a:t>
            </a:r>
          </a:p>
        </p:txBody>
      </p:sp>
      <p:pic>
        <p:nvPicPr>
          <p:cNvPr id="14" name="Image 13"/>
          <p:cNvPicPr>
            <a:picLocks noChangeAspect="1"/>
          </p:cNvPicPr>
          <p:nvPr/>
        </p:nvPicPr>
        <p:blipFill>
          <a:blip r:embed="rId2"/>
          <a:stretch>
            <a:fillRect/>
          </a:stretch>
        </p:blipFill>
        <p:spPr>
          <a:xfrm>
            <a:off x="1817031" y="260648"/>
            <a:ext cx="6408572" cy="702905"/>
          </a:xfrm>
          <a:prstGeom prst="rect">
            <a:avLst/>
          </a:prstGeom>
        </p:spPr>
      </p:pic>
      <p:pic>
        <p:nvPicPr>
          <p:cNvPr id="15" name="Image 14"/>
          <p:cNvPicPr>
            <a:picLocks noChangeAspect="1"/>
          </p:cNvPicPr>
          <p:nvPr/>
        </p:nvPicPr>
        <p:blipFill>
          <a:blip r:embed="rId2"/>
          <a:stretch>
            <a:fillRect/>
          </a:stretch>
        </p:blipFill>
        <p:spPr>
          <a:xfrm rot="10800000">
            <a:off x="1664631" y="637862"/>
            <a:ext cx="6408572" cy="702905"/>
          </a:xfrm>
          <a:prstGeom prst="rect">
            <a:avLst/>
          </a:prstGeom>
        </p:spPr>
      </p:pic>
      <p:sp>
        <p:nvSpPr>
          <p:cNvPr id="16"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17</a:t>
            </a:fld>
            <a:endParaRPr lang="fr-FR" dirty="0"/>
          </a:p>
        </p:txBody>
      </p:sp>
      <p:sp>
        <p:nvSpPr>
          <p:cNvPr id="12" name="Rectangle 11"/>
          <p:cNvSpPr/>
          <p:nvPr/>
        </p:nvSpPr>
        <p:spPr>
          <a:xfrm>
            <a:off x="539551" y="2031226"/>
            <a:ext cx="8039217" cy="4001095"/>
          </a:xfrm>
          <a:prstGeom prst="rect">
            <a:avLst/>
          </a:prstGeom>
        </p:spPr>
        <p:txBody>
          <a:bodyPr wrap="square">
            <a:spAutoFit/>
          </a:bodyPr>
          <a:lstStyle/>
          <a:p>
            <a:r>
              <a:rPr lang="fr-FR" sz="1600" b="1" dirty="0"/>
              <a:t>Accompagner les jeunes en année terminale (avant, pendant et après) qui souhaitent s’insérer à l’issue, en appui du dispositif </a:t>
            </a:r>
            <a:r>
              <a:rPr lang="fr-FR" sz="1600" b="1" dirty="0" err="1"/>
              <a:t>AvenirPro</a:t>
            </a:r>
            <a:r>
              <a:rPr lang="fr-FR" sz="1600" b="1" dirty="0"/>
              <a:t> de Pôle emploi.</a:t>
            </a:r>
          </a:p>
          <a:p>
            <a:pPr>
              <a:spcBef>
                <a:spcPts val="600"/>
              </a:spcBef>
              <a:spcAft>
                <a:spcPts val="600"/>
              </a:spcAft>
            </a:pPr>
            <a:r>
              <a:rPr lang="fr-FR" sz="1400" dirty="0"/>
              <a:t>Ce dispositif, progressivement étendu depuis son lancement expérimental en 2021, sera étendu à 50 % des élèves souhaitant s’insérer dans l’emploi après leur diplôme à compter de la rentrée 2023, puis 100 % à compter de la rentrée 2024 : chaque élève bénéficiera, en articulation avec le module de préparation à l’insertion professionnelle, d’un accompagnement spécifique : ateliers organisés par des conseillers spécialisés (connaissance du marché du travail, outils de recherche d’emploi, codes en entreprise, simulations d’entretien de recrutement, etc.).</a:t>
            </a:r>
          </a:p>
          <a:p>
            <a:pPr>
              <a:spcBef>
                <a:spcPts val="600"/>
              </a:spcBef>
              <a:spcAft>
                <a:spcPts val="600"/>
              </a:spcAft>
            </a:pPr>
            <a:r>
              <a:rPr lang="fr-FR" sz="1400" dirty="0"/>
              <a:t> Intervention des professeurs volontaires : </a:t>
            </a:r>
          </a:p>
          <a:p>
            <a:pPr marL="285750" lvl="0" indent="-285750">
              <a:spcBef>
                <a:spcPts val="600"/>
              </a:spcBef>
              <a:spcAft>
                <a:spcPts val="600"/>
              </a:spcAft>
              <a:buFont typeface="Arial" panose="020B0604020202020204" pitchFamily="34" charset="0"/>
              <a:buChar char="•"/>
            </a:pPr>
            <a:r>
              <a:rPr lang="fr-FR" sz="1400" dirty="0"/>
              <a:t>coordination des interventions : articulation des calendriers, identification des besoins spécifiques selon les classes et les spécialités ;</a:t>
            </a:r>
          </a:p>
          <a:p>
            <a:pPr marL="285750" lvl="0" indent="-285750">
              <a:spcBef>
                <a:spcPts val="600"/>
              </a:spcBef>
              <a:spcAft>
                <a:spcPts val="600"/>
              </a:spcAft>
              <a:buFont typeface="Arial" panose="020B0604020202020204" pitchFamily="34" charset="0"/>
              <a:buChar char="•"/>
            </a:pPr>
            <a:r>
              <a:rPr lang="fr-FR" sz="1400" dirty="0"/>
              <a:t>liaison entre conseillers de Pôle emploi et équipes pédagogiques, afin de favoriser la continuité des apprentissages, l’articulation avec l’exploitation pédagogique des PFMP, le lien avec les enseignements, l’enrichissement des contenus…</a:t>
            </a:r>
          </a:p>
          <a:p>
            <a:pPr indent="0">
              <a:buFont typeface="Arial" panose="020B0604020202020204" pitchFamily="34" charset="0"/>
              <a:buNone/>
            </a:pPr>
            <a:endParaRPr lang="fr-FR" sz="1400" dirty="0">
              <a:highlight>
                <a:srgbClr val="FF00FF"/>
              </a:highlight>
              <a:cs typeface="Marianne" panose="02000000000000000000" pitchFamily="2" charset="0"/>
            </a:endParaRPr>
          </a:p>
        </p:txBody>
      </p:sp>
      <p:sp>
        <p:nvSpPr>
          <p:cNvPr id="14" name="Titre 1"/>
          <p:cNvSpPr txBox="1"/>
          <p:nvPr/>
        </p:nvSpPr>
        <p:spPr bwMode="gray">
          <a:xfrm>
            <a:off x="539552" y="162416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Travailler en partenariat avec les acteurs locaux de l’emploi.</a:t>
            </a:r>
          </a:p>
        </p:txBody>
      </p:sp>
      <p:pic>
        <p:nvPicPr>
          <p:cNvPr id="15" name="Image 14"/>
          <p:cNvPicPr>
            <a:picLocks noChangeAspect="1"/>
          </p:cNvPicPr>
          <p:nvPr/>
        </p:nvPicPr>
        <p:blipFill>
          <a:blip r:embed="rId2"/>
          <a:stretch>
            <a:fillRect/>
          </a:stretch>
        </p:blipFill>
        <p:spPr>
          <a:xfrm>
            <a:off x="1817031" y="260648"/>
            <a:ext cx="6408572" cy="702905"/>
          </a:xfrm>
          <a:prstGeom prst="rect">
            <a:avLst/>
          </a:prstGeom>
        </p:spPr>
      </p:pic>
      <p:pic>
        <p:nvPicPr>
          <p:cNvPr id="16" name="Image 15"/>
          <p:cNvPicPr>
            <a:picLocks noChangeAspect="1"/>
          </p:cNvPicPr>
          <p:nvPr/>
        </p:nvPicPr>
        <p:blipFill>
          <a:blip r:embed="rId2"/>
          <a:stretch>
            <a:fillRect/>
          </a:stretch>
        </p:blipFill>
        <p:spPr>
          <a:xfrm rot="10800000">
            <a:off x="1664631" y="637862"/>
            <a:ext cx="6408572" cy="702905"/>
          </a:xfrm>
          <a:prstGeom prst="rect">
            <a:avLst/>
          </a:prstGeom>
        </p:spPr>
      </p:pic>
      <p:sp>
        <p:nvSpPr>
          <p:cNvPr id="17"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5007" y="6378000"/>
            <a:ext cx="5904000" cy="480000"/>
          </a:xfrm>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18</a:t>
            </a:fld>
            <a:endParaRPr lang="fr-FR" dirty="0"/>
          </a:p>
        </p:txBody>
      </p:sp>
      <p:sp>
        <p:nvSpPr>
          <p:cNvPr id="6" name="Espace réservé du contenu 5"/>
          <p:cNvSpPr>
            <a:spLocks noGrp="1"/>
          </p:cNvSpPr>
          <p:nvPr>
            <p:ph sz="quarter" idx="14"/>
          </p:nvPr>
        </p:nvSpPr>
        <p:spPr>
          <a:xfrm>
            <a:off x="539552" y="2012536"/>
            <a:ext cx="7992888" cy="4125264"/>
          </a:xfrm>
        </p:spPr>
        <p:txBody>
          <a:bodyPr/>
          <a:lstStyle/>
          <a:p>
            <a:r>
              <a:rPr lang="fr-FR" sz="1600" b="1" dirty="0"/>
              <a:t>Accompagner, dans le cadre du dispositif « Ambition emploi », des jeunes</a:t>
            </a:r>
            <a:br>
              <a:rPr lang="fr-FR" sz="1600" b="1" dirty="0"/>
            </a:br>
            <a:r>
              <a:rPr lang="fr-FR" sz="1600" b="1" dirty="0"/>
              <a:t>ni en emploi ni en formation après leur année</a:t>
            </a:r>
            <a:r>
              <a:rPr lang="fr-FR" sz="1600" b="1" dirty="0">
                <a:solidFill>
                  <a:srgbClr val="FF0000"/>
                </a:solidFill>
              </a:rPr>
              <a:t> </a:t>
            </a:r>
            <a:r>
              <a:rPr lang="fr-FR" sz="1600" b="1" dirty="0"/>
              <a:t>terminale</a:t>
            </a:r>
          </a:p>
          <a:p>
            <a:r>
              <a:rPr lang="fr-FR" sz="1400" dirty="0"/>
              <a:t>Les jeunes sans solution, diplômés ou non, qui ont achevé leur formation professionnelle bénéficieront d’</a:t>
            </a:r>
            <a:r>
              <a:rPr lang="fr-FR" sz="1400" dirty="0">
                <a:ea typeface="Calibri" panose="020F0502020204030204" pitchFamily="34" charset="0"/>
                <a:cs typeface="Times New Roman" panose="02020603050405020304" pitchFamily="18" charset="0"/>
              </a:rPr>
              <a:t>un parcours personnalisé, adapté à leurs besoins et  appétences</a:t>
            </a:r>
            <a:r>
              <a:rPr lang="fr-FR" sz="1400" dirty="0"/>
              <a:t>.</a:t>
            </a:r>
          </a:p>
          <a:p>
            <a:endParaRPr lang="fr-FR" sz="1400" dirty="0"/>
          </a:p>
          <a:p>
            <a:r>
              <a:rPr lang="fr-FR" sz="1400" dirty="0"/>
              <a:t>Missions des professeurs en </a:t>
            </a:r>
            <a:r>
              <a:rPr lang="fr-FR" sz="1400" dirty="0" err="1"/>
              <a:t>LP</a:t>
            </a:r>
            <a:r>
              <a:rPr lang="fr-FR" sz="1400" dirty="0"/>
              <a:t> volontaires, en partenariat avec les acteurs du service public de l’emploi :</a:t>
            </a:r>
          </a:p>
          <a:p>
            <a:pPr marL="285750" indent="-285750">
              <a:buFont typeface="Arial" panose="020B0604020202020204" pitchFamily="34" charset="0"/>
              <a:buChar char="•"/>
            </a:pPr>
            <a:r>
              <a:rPr lang="fr-FR" sz="1400" dirty="0"/>
              <a:t>promouvoir le dispositif auprès des jeunes ;</a:t>
            </a:r>
          </a:p>
          <a:p>
            <a:pPr marL="285750" indent="-285750">
              <a:buFont typeface="Arial" panose="020B0604020202020204" pitchFamily="34" charset="0"/>
              <a:buChar char="•"/>
            </a:pPr>
            <a:r>
              <a:rPr lang="fr-FR" sz="1400" dirty="0"/>
              <a:t>identifier les besoins des jeunes volontaires, au regard de leur projet d’insertion </a:t>
            </a:r>
            <a:br>
              <a:rPr lang="fr-FR" sz="1400" dirty="0"/>
            </a:br>
            <a:r>
              <a:rPr lang="fr-FR" sz="1400" dirty="0"/>
              <a:t>ou de poursuite d’études ;</a:t>
            </a:r>
          </a:p>
          <a:p>
            <a:pPr marL="285750" lvl="0" indent="-285750">
              <a:buFont typeface="Arial" panose="020B0604020202020204" pitchFamily="34" charset="0"/>
              <a:buChar char="•"/>
            </a:pPr>
            <a:r>
              <a:rPr lang="fr-FR" sz="1400" dirty="0"/>
              <a:t>définir des parcours personnalisés en fonction de ces besoins. Cela peut consister</a:t>
            </a:r>
            <a:br>
              <a:rPr lang="fr-FR" sz="1400" dirty="0"/>
            </a:br>
            <a:r>
              <a:rPr lang="fr-FR" sz="1400" dirty="0"/>
              <a:t>en un appui à la recherche d’emploi ou de contrat d’alternance, des activités de consolidation des compétences y compris professionnelles, un suivi de stage ou immersion en entreprise, etc. ;</a:t>
            </a:r>
          </a:p>
          <a:p>
            <a:pPr marL="285750" lvl="0" indent="-285750">
              <a:buFont typeface="Arial" panose="020B0604020202020204" pitchFamily="34" charset="0"/>
              <a:buChar char="•"/>
            </a:pPr>
            <a:r>
              <a:rPr lang="fr-FR" sz="1400" dirty="0"/>
              <a:t>accompagner les jeunes dans leurs démarches ; </a:t>
            </a:r>
          </a:p>
          <a:p>
            <a:pPr marL="285750" lvl="0" indent="-285750">
              <a:buFont typeface="Arial" panose="020B0604020202020204" pitchFamily="34" charset="0"/>
              <a:buChar char="•"/>
            </a:pPr>
            <a:r>
              <a:rPr lang="fr-FR" sz="1400" dirty="0"/>
              <a:t>assurer la coordination, le suivi et le bilan de ces parcours.</a:t>
            </a:r>
          </a:p>
          <a:p>
            <a:pPr lvl="0" algn="just">
              <a:lnSpc>
                <a:spcPct val="107000"/>
              </a:lnSpc>
              <a:spcBef>
                <a:spcPts val="10"/>
              </a:spcBef>
              <a:spcAft>
                <a:spcPts val="800"/>
              </a:spcAft>
            </a:pPr>
            <a:endParaRPr lang="fr-FR" sz="1400" dirty="0"/>
          </a:p>
          <a:p>
            <a:endParaRPr lang="fr-FR" dirty="0"/>
          </a:p>
        </p:txBody>
      </p:sp>
      <p:sp>
        <p:nvSpPr>
          <p:cNvPr id="10" name="Titre 1"/>
          <p:cNvSpPr txBox="1"/>
          <p:nvPr/>
        </p:nvSpPr>
        <p:spPr bwMode="gray">
          <a:xfrm>
            <a:off x="349330" y="2577989"/>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p>
        </p:txBody>
      </p:sp>
      <p:sp>
        <p:nvSpPr>
          <p:cNvPr id="11" name="Espace réservé du contenu 5"/>
          <p:cNvSpPr txBox="1"/>
          <p:nvPr/>
        </p:nvSpPr>
        <p:spPr bwMode="gray">
          <a:xfrm>
            <a:off x="318011" y="2989184"/>
            <a:ext cx="8424000" cy="83597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7000"/>
              </a:lnSpc>
              <a:spcBef>
                <a:spcPts val="10"/>
              </a:spcBef>
              <a:spcAft>
                <a:spcPts val="800"/>
              </a:spcAft>
            </a:pPr>
            <a:endParaRPr lang="fr-FR" sz="1800" dirty="0"/>
          </a:p>
        </p:txBody>
      </p:sp>
      <p:sp>
        <p:nvSpPr>
          <p:cNvPr id="15" name="Titre 1"/>
          <p:cNvSpPr txBox="1"/>
          <p:nvPr/>
        </p:nvSpPr>
        <p:spPr bwMode="gray">
          <a:xfrm>
            <a:off x="539552" y="162416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Accompagner la suite du parcours</a:t>
            </a:r>
          </a:p>
        </p:txBody>
      </p:sp>
      <p:pic>
        <p:nvPicPr>
          <p:cNvPr id="18" name="Image 17"/>
          <p:cNvPicPr>
            <a:picLocks noChangeAspect="1"/>
          </p:cNvPicPr>
          <p:nvPr/>
        </p:nvPicPr>
        <p:blipFill>
          <a:blip r:embed="rId2"/>
          <a:stretch>
            <a:fillRect/>
          </a:stretch>
        </p:blipFill>
        <p:spPr>
          <a:xfrm>
            <a:off x="1817031" y="260648"/>
            <a:ext cx="6408572" cy="702905"/>
          </a:xfrm>
          <a:prstGeom prst="rect">
            <a:avLst/>
          </a:prstGeom>
        </p:spPr>
      </p:pic>
      <p:pic>
        <p:nvPicPr>
          <p:cNvPr id="19" name="Image 18"/>
          <p:cNvPicPr>
            <a:picLocks noChangeAspect="1"/>
          </p:cNvPicPr>
          <p:nvPr/>
        </p:nvPicPr>
        <p:blipFill>
          <a:blip r:embed="rId2"/>
          <a:stretch>
            <a:fillRect/>
          </a:stretch>
        </p:blipFill>
        <p:spPr>
          <a:xfrm rot="10800000">
            <a:off x="1664631" y="637862"/>
            <a:ext cx="6408572" cy="702905"/>
          </a:xfrm>
          <a:prstGeom prst="rect">
            <a:avLst/>
          </a:prstGeom>
        </p:spPr>
      </p:pic>
      <p:sp>
        <p:nvSpPr>
          <p:cNvPr id="20"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5007" y="6378000"/>
            <a:ext cx="5904000" cy="480000"/>
          </a:xfrm>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19</a:t>
            </a:fld>
            <a:endParaRPr lang="fr-FR" dirty="0"/>
          </a:p>
        </p:txBody>
      </p:sp>
      <p:sp>
        <p:nvSpPr>
          <p:cNvPr id="11" name="Espace réservé du contenu 5"/>
          <p:cNvSpPr txBox="1"/>
          <p:nvPr/>
        </p:nvSpPr>
        <p:spPr bwMode="gray">
          <a:xfrm>
            <a:off x="539552" y="2040121"/>
            <a:ext cx="7992888" cy="481787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b="1" dirty="0"/>
              <a:t>Former les tuteurs de stage à l’accueil et à l’évaluation d’un élève.</a:t>
            </a:r>
          </a:p>
          <a:p>
            <a:r>
              <a:rPr lang="fr-FR" sz="1400" dirty="0"/>
              <a:t>Les PFMP constituent une entrée concrète dans le métier et offrent des séquences d’apprentissage complémentaires à celles proposées en établissement. Ces premiers contacts avec le milieu professionnel sont souvent déterminants dans la motivation,</a:t>
            </a:r>
            <a:br>
              <a:rPr lang="fr-FR" sz="1400" dirty="0"/>
            </a:br>
            <a:r>
              <a:rPr lang="fr-FR" sz="1400" dirty="0"/>
              <a:t>la persévérance et l’ambition de chaque élève.</a:t>
            </a:r>
          </a:p>
          <a:p>
            <a:r>
              <a:rPr lang="fr-FR" sz="1400" dirty="0"/>
              <a:t>Dans le cadre de cette mission, complémentaire à celle du professeur référent de chaque élève en PFMP, le professeur volontaire peut notamment : </a:t>
            </a:r>
          </a:p>
          <a:p>
            <a:pPr marL="285750" indent="-285750">
              <a:buFont typeface="Arial" panose="020B0604020202020204" pitchFamily="34" charset="0"/>
              <a:buChar char="•"/>
            </a:pPr>
            <a:r>
              <a:rPr lang="fr-FR" sz="1400" dirty="0"/>
              <a:t>réunir les tuteurs qui exercent leur mission pour la première fois  :  compréhension du référentiel, des programmes d’enseignement, des attendus de la PFMP ;</a:t>
            </a:r>
          </a:p>
          <a:p>
            <a:pPr marL="285750" lvl="0" indent="-285750">
              <a:buFont typeface="Arial" panose="020B0604020202020204" pitchFamily="34" charset="0"/>
              <a:buChar char="•"/>
            </a:pPr>
            <a:r>
              <a:rPr lang="fr-FR" sz="1400" dirty="0"/>
              <a:t>guider et accompagner les tuteurs dans la compréhension de leur mission de tuteur, à la fois pour la formation et l’évaluation de l’élève ; </a:t>
            </a:r>
          </a:p>
          <a:p>
            <a:pPr marL="285750" lvl="0" indent="-285750">
              <a:buFont typeface="Arial" panose="020B0604020202020204" pitchFamily="34" charset="0"/>
              <a:buChar char="•"/>
            </a:pPr>
            <a:r>
              <a:rPr lang="fr-FR" sz="1400" dirty="0"/>
              <a:t>informer les tuteurs de leurs devoirs et obligations, notamment en matière de santé et de sécurité au travail.</a:t>
            </a:r>
          </a:p>
          <a:p>
            <a:pPr lvl="0"/>
            <a:r>
              <a:rPr lang="fr-FR" sz="1400" dirty="0"/>
              <a:t>Cette mission, qui s’exerce  en complément des interventions des personnels dédiés, peut également faciliter l’accueil des publics à besoins particuliers dans le monde professionnel. Elle est réalisée en lien avec les activités du bureau des entreprises, et sous la coordination du DDFPT.</a:t>
            </a:r>
          </a:p>
          <a:p>
            <a:pPr marL="342900" indent="-342900" algn="just">
              <a:lnSpc>
                <a:spcPct val="107000"/>
              </a:lnSpc>
              <a:spcBef>
                <a:spcPts val="10"/>
              </a:spcBef>
              <a:spcAft>
                <a:spcPts val="800"/>
              </a:spcAft>
              <a:buFont typeface="Symbol" panose="05050102010706020507" pitchFamily="18" charset="2"/>
              <a:buChar char=""/>
            </a:pPr>
            <a:endParaRPr lang="fr-FR" sz="1800" dirty="0"/>
          </a:p>
        </p:txBody>
      </p:sp>
      <p:sp>
        <p:nvSpPr>
          <p:cNvPr id="15" name="Titre 1"/>
          <p:cNvSpPr txBox="1"/>
          <p:nvPr/>
        </p:nvSpPr>
        <p:spPr bwMode="gray">
          <a:xfrm>
            <a:off x="539552" y="162416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Faire vivre le lien école‑entreprise.</a:t>
            </a:r>
          </a:p>
          <a:p>
            <a:endParaRPr lang="fr-FR" sz="1800" dirty="0">
              <a:latin typeface="Marianne" panose="02000000000000000000" pitchFamily="2" charset="0"/>
            </a:endParaRPr>
          </a:p>
        </p:txBody>
      </p:sp>
      <p:pic>
        <p:nvPicPr>
          <p:cNvPr id="16" name="Image 15"/>
          <p:cNvPicPr>
            <a:picLocks noChangeAspect="1"/>
          </p:cNvPicPr>
          <p:nvPr/>
        </p:nvPicPr>
        <p:blipFill>
          <a:blip r:embed="rId2"/>
          <a:stretch>
            <a:fillRect/>
          </a:stretch>
        </p:blipFill>
        <p:spPr>
          <a:xfrm>
            <a:off x="1817031" y="260648"/>
            <a:ext cx="6408572" cy="702905"/>
          </a:xfrm>
          <a:prstGeom prst="rect">
            <a:avLst/>
          </a:prstGeom>
        </p:spPr>
      </p:pic>
      <p:pic>
        <p:nvPicPr>
          <p:cNvPr id="17" name="Image 16"/>
          <p:cNvPicPr>
            <a:picLocks noChangeAspect="1"/>
          </p:cNvPicPr>
          <p:nvPr/>
        </p:nvPicPr>
        <p:blipFill>
          <a:blip r:embed="rId2"/>
          <a:stretch>
            <a:fillRect/>
          </a:stretch>
        </p:blipFill>
        <p:spPr>
          <a:xfrm rot="10800000">
            <a:off x="1664631" y="637862"/>
            <a:ext cx="6408572" cy="702905"/>
          </a:xfrm>
          <a:prstGeom prst="rect">
            <a:avLst/>
          </a:prstGeom>
        </p:spPr>
      </p:pic>
      <p:sp>
        <p:nvSpPr>
          <p:cNvPr id="18"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60000" y="6378000"/>
            <a:ext cx="683608" cy="480000"/>
          </a:xfrm>
        </p:spPr>
        <p:txBody>
          <a:bodyPr/>
          <a:lstStyle/>
          <a:p>
            <a:r>
              <a:rPr lang="fr-FR" dirty="0">
                <a:latin typeface="Marianne" panose="02000000000000000000" pitchFamily="2" charset="0"/>
              </a:rPr>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2</a:t>
            </a:fld>
            <a:endParaRPr lang="fr-FR" dirty="0"/>
          </a:p>
        </p:txBody>
      </p:sp>
      <p:sp>
        <p:nvSpPr>
          <p:cNvPr id="22" name="Titre 3"/>
          <p:cNvSpPr txBox="1"/>
          <p:nvPr/>
        </p:nvSpPr>
        <p:spPr bwMode="gray">
          <a:xfrm>
            <a:off x="2037901" y="1628800"/>
            <a:ext cx="5662031" cy="56886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nSpc>
                <a:spcPct val="120000"/>
              </a:lnSpc>
            </a:pPr>
            <a:r>
              <a:rPr lang="fr-FR" sz="1800" dirty="0">
                <a:latin typeface="+mn-lt"/>
              </a:rPr>
              <a:t>Un levier essentiel au service de la réforme</a:t>
            </a:r>
            <a:br>
              <a:rPr lang="fr-FR" sz="1800" dirty="0">
                <a:latin typeface="+mn-lt"/>
              </a:rPr>
            </a:br>
            <a:r>
              <a:rPr lang="fr-FR" sz="1800" dirty="0">
                <a:latin typeface="+mn-lt"/>
              </a:rPr>
              <a:t>des lycées professionnels pour :</a:t>
            </a:r>
          </a:p>
          <a:p>
            <a:pPr marL="285750" indent="-285750">
              <a:lnSpc>
                <a:spcPct val="120000"/>
              </a:lnSpc>
              <a:buFont typeface="Arial" panose="020B0604020202020204" pitchFamily="34" charset="0"/>
              <a:buChar char="•"/>
            </a:pPr>
            <a:endParaRPr lang="fr-FR" sz="1600" b="0" dirty="0">
              <a:latin typeface="+mn-lt"/>
            </a:endParaRPr>
          </a:p>
          <a:p>
            <a:pPr marL="539750" indent="-285750">
              <a:lnSpc>
                <a:spcPct val="120000"/>
              </a:lnSpc>
              <a:buFont typeface="Arial" panose="020B0604020202020204" pitchFamily="34" charset="0"/>
              <a:buChar char="•"/>
            </a:pPr>
            <a:r>
              <a:rPr lang="fr-FR" sz="1600" b="0" dirty="0">
                <a:latin typeface="+mn-lt"/>
              </a:rPr>
              <a:t>faire des lycées professionnels un lieu de réussite</a:t>
            </a:r>
            <a:br>
              <a:rPr lang="fr-FR" sz="1600" b="0" dirty="0">
                <a:latin typeface="+mn-lt"/>
              </a:rPr>
            </a:br>
            <a:r>
              <a:rPr lang="fr-FR" sz="1600" b="0" dirty="0">
                <a:latin typeface="+mn-lt"/>
              </a:rPr>
              <a:t>et d’épanouissement pour chaque lycéen ;</a:t>
            </a:r>
          </a:p>
          <a:p>
            <a:pPr marL="539750" indent="-285750">
              <a:lnSpc>
                <a:spcPct val="120000"/>
              </a:lnSpc>
              <a:buFont typeface="Arial" panose="020B0604020202020204" pitchFamily="34" charset="0"/>
              <a:buChar char="•"/>
            </a:pPr>
            <a:endParaRPr lang="fr-FR" sz="1600" b="0" dirty="0">
              <a:latin typeface="+mn-lt"/>
            </a:endParaRPr>
          </a:p>
          <a:p>
            <a:pPr marL="539750" indent="-285750">
              <a:lnSpc>
                <a:spcPct val="120000"/>
              </a:lnSpc>
              <a:buFont typeface="Arial" panose="020B0604020202020204" pitchFamily="34" charset="0"/>
              <a:buChar char="•"/>
            </a:pPr>
            <a:r>
              <a:rPr lang="fr-FR" sz="1600" b="0" dirty="0">
                <a:latin typeface="+mn-lt"/>
              </a:rPr>
              <a:t>faire des lycées professionnels un lieu d’acquisition</a:t>
            </a:r>
            <a:br>
              <a:rPr lang="fr-FR" sz="1600" b="0" dirty="0">
                <a:latin typeface="+mn-lt"/>
              </a:rPr>
            </a:br>
            <a:r>
              <a:rPr lang="fr-FR" sz="1600" b="0" dirty="0">
                <a:latin typeface="+mn-lt"/>
              </a:rPr>
              <a:t>des compétences et des qualifications essentielles</a:t>
            </a:r>
            <a:br>
              <a:rPr lang="fr-FR" sz="1600" b="0" dirty="0">
                <a:latin typeface="+mn-lt"/>
              </a:rPr>
            </a:br>
            <a:r>
              <a:rPr lang="fr-FR" sz="1600" b="0" dirty="0">
                <a:latin typeface="+mn-lt"/>
              </a:rPr>
              <a:t>à l’économie de notre pays.</a:t>
            </a:r>
          </a:p>
          <a:p>
            <a:pPr>
              <a:lnSpc>
                <a:spcPct val="120000"/>
              </a:lnSpc>
            </a:pPr>
            <a:endParaRPr lang="fr-FR" sz="1600" b="0" dirty="0">
              <a:latin typeface="Marianne" panose="02000000000000000000" pitchFamily="2" charset="0"/>
            </a:endParaRPr>
          </a:p>
          <a:p>
            <a:pPr marL="285750" indent="-285750">
              <a:lnSpc>
                <a:spcPct val="120000"/>
              </a:lnSpc>
              <a:buFont typeface="Arial" panose="020B0604020202020204" pitchFamily="34" charset="0"/>
              <a:buChar char="•"/>
            </a:pPr>
            <a:endParaRPr lang="fr-FR" sz="1600" b="0" dirty="0">
              <a:latin typeface="Marianne" panose="02000000000000000000" pitchFamily="2" charset="0"/>
            </a:endParaRPr>
          </a:p>
          <a:p>
            <a:pPr lvl="0">
              <a:lnSpc>
                <a:spcPct val="120000"/>
              </a:lnSpc>
            </a:pPr>
            <a:endParaRPr lang="fr-FR" sz="1600" b="0" dirty="0">
              <a:latin typeface="Marianne" panose="02000000000000000000" pitchFamily="2" charset="0"/>
            </a:endParaRPr>
          </a:p>
          <a:p>
            <a:pPr>
              <a:lnSpc>
                <a:spcPct val="120000"/>
              </a:lnSpc>
            </a:pPr>
            <a:r>
              <a:rPr lang="fr-FR" sz="1600" b="0" dirty="0">
                <a:latin typeface="Marianne" panose="02000000000000000000" pitchFamily="2" charset="0"/>
              </a:rPr>
              <a:t> </a:t>
            </a:r>
          </a:p>
          <a:p>
            <a:pPr>
              <a:lnSpc>
                <a:spcPct val="120000"/>
              </a:lnSpc>
            </a:pPr>
            <a:endParaRPr lang="fr-FR" sz="1600" b="0"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664631" y="273096"/>
            <a:ext cx="6408572" cy="702905"/>
          </a:xfrm>
          <a:prstGeom prst="rect">
            <a:avLst/>
          </a:prstGeom>
        </p:spPr>
      </p:pic>
      <p:sp>
        <p:nvSpPr>
          <p:cNvPr id="10"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Le Pacte en lycée professionnel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5007" y="6378000"/>
            <a:ext cx="5904000" cy="480000"/>
          </a:xfrm>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20</a:t>
            </a:fld>
            <a:endParaRPr lang="fr-FR" dirty="0"/>
          </a:p>
        </p:txBody>
      </p:sp>
      <p:sp>
        <p:nvSpPr>
          <p:cNvPr id="11" name="Espace réservé du contenu 5"/>
          <p:cNvSpPr txBox="1"/>
          <p:nvPr/>
        </p:nvSpPr>
        <p:spPr bwMode="gray">
          <a:xfrm>
            <a:off x="539552" y="2120585"/>
            <a:ext cx="7992888" cy="446449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b="1" dirty="0"/>
              <a:t>Aider à pérenniser les partenariats avec les entreprises accueillant les élèves,</a:t>
            </a:r>
            <a:br>
              <a:rPr lang="fr-FR" sz="1600" b="1" dirty="0"/>
            </a:br>
            <a:r>
              <a:rPr lang="fr-FR" sz="1600" b="1" dirty="0"/>
              <a:t>en lien avec les actions du bureau des entreprises.</a:t>
            </a:r>
          </a:p>
          <a:p>
            <a:r>
              <a:rPr lang="fr-FR" sz="1400" dirty="0"/>
              <a:t>À la rentrée 2023, chaque lycée professionnel ou lycée polyvalent avec SEP est doté d’un bureau des entreprises, qui doit notamment faciliter des partenariats durables entre l’établissement et le monde professionnel.</a:t>
            </a:r>
          </a:p>
          <a:p>
            <a:r>
              <a:rPr lang="fr-FR" sz="1400" dirty="0"/>
              <a:t>Missions du professeur en </a:t>
            </a:r>
            <a:r>
              <a:rPr lang="fr-FR" sz="1400" dirty="0" err="1"/>
              <a:t>LP</a:t>
            </a:r>
            <a:r>
              <a:rPr lang="fr-FR" sz="1400" dirty="0"/>
              <a:t> volontaire, en appui du responsable du bureau des entreprises : </a:t>
            </a:r>
          </a:p>
          <a:p>
            <a:pPr marL="285750" lvl="0" indent="-285750">
              <a:buFont typeface="Arial" panose="020B0604020202020204" pitchFamily="34" charset="0"/>
              <a:buChar char="•"/>
            </a:pPr>
            <a:r>
              <a:rPr lang="fr-FR" sz="1400" dirty="0"/>
              <a:t>formaliser, l’animer et suivre les partenariats engagés ;</a:t>
            </a:r>
          </a:p>
          <a:p>
            <a:pPr marL="285750" lvl="0" indent="-285750">
              <a:buFont typeface="Arial" panose="020B0604020202020204" pitchFamily="34" charset="0"/>
              <a:buChar char="•"/>
            </a:pPr>
            <a:r>
              <a:rPr lang="fr-FR" sz="1400" dirty="0"/>
              <a:t>développer de nouveaux partenariats avec des acteurs du territoire ;</a:t>
            </a:r>
          </a:p>
          <a:p>
            <a:pPr marL="285750" lvl="0" indent="-285750">
              <a:buFont typeface="Arial" panose="020B0604020202020204" pitchFamily="34" charset="0"/>
              <a:buChar char="•"/>
            </a:pPr>
            <a:r>
              <a:rPr lang="fr-FR" sz="1400" dirty="0"/>
              <a:t>définir la feuille de route annuelle des actions communes à conduire ;</a:t>
            </a:r>
          </a:p>
          <a:p>
            <a:pPr marL="285750" lvl="0" indent="-285750">
              <a:buFont typeface="Arial" panose="020B0604020202020204" pitchFamily="34" charset="0"/>
              <a:buChar char="•"/>
            </a:pPr>
            <a:r>
              <a:rPr lang="fr-FR" sz="1400" dirty="0"/>
              <a:t>réunir l’ensemble des partenaires à différents moments clés de la vie de l’établissement : rentrée, semaine des lycées professionnels, séances de préparation des élèves à une première PFMP, remise de diplômes, évènement particulier proposé aux tuteurs et partenaires de l’établissement…</a:t>
            </a:r>
          </a:p>
          <a:p>
            <a:r>
              <a:rPr lang="fr-FR" sz="1400" dirty="0"/>
              <a:t>La nature des actions à conduire dans ce cadre est définie au sein de chaque établissement, sous la coordination du DDFPT.</a:t>
            </a:r>
          </a:p>
          <a:p>
            <a:endParaRPr lang="fr-FR" sz="1600" dirty="0"/>
          </a:p>
          <a:p>
            <a:pPr marL="342900" indent="-342900" algn="just">
              <a:lnSpc>
                <a:spcPct val="107000"/>
              </a:lnSpc>
              <a:spcBef>
                <a:spcPts val="10"/>
              </a:spcBef>
              <a:spcAft>
                <a:spcPts val="800"/>
              </a:spcAft>
              <a:buFont typeface="Symbol" panose="05050102010706020507" pitchFamily="18" charset="2"/>
              <a:buChar char=""/>
            </a:pPr>
            <a:endParaRPr lang="fr-FR" sz="1800" b="1" dirty="0"/>
          </a:p>
        </p:txBody>
      </p:sp>
      <p:pic>
        <p:nvPicPr>
          <p:cNvPr id="7" name="Image 6"/>
          <p:cNvPicPr>
            <a:picLocks noChangeAspect="1"/>
          </p:cNvPicPr>
          <p:nvPr/>
        </p:nvPicPr>
        <p:blipFill>
          <a:blip r:embed="rId2"/>
          <a:stretch>
            <a:fillRect/>
          </a:stretch>
        </p:blipFill>
        <p:spPr>
          <a:xfrm>
            <a:off x="1817031" y="260648"/>
            <a:ext cx="6408572" cy="702905"/>
          </a:xfrm>
          <a:prstGeom prst="rect">
            <a:avLst/>
          </a:prstGeom>
        </p:spPr>
      </p:pic>
      <p:pic>
        <p:nvPicPr>
          <p:cNvPr id="8" name="Image 7"/>
          <p:cNvPicPr>
            <a:picLocks noChangeAspect="1"/>
          </p:cNvPicPr>
          <p:nvPr/>
        </p:nvPicPr>
        <p:blipFill>
          <a:blip r:embed="rId2"/>
          <a:stretch>
            <a:fillRect/>
          </a:stretch>
        </p:blipFill>
        <p:spPr>
          <a:xfrm rot="10800000">
            <a:off x="1664631" y="637862"/>
            <a:ext cx="6408572" cy="702905"/>
          </a:xfrm>
          <a:prstGeom prst="rect">
            <a:avLst/>
          </a:prstGeom>
        </p:spPr>
      </p:pic>
      <p:sp>
        <p:nvSpPr>
          <p:cNvPr id="9"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
        <p:nvSpPr>
          <p:cNvPr id="12" name="Titre 1"/>
          <p:cNvSpPr txBox="1"/>
          <p:nvPr/>
        </p:nvSpPr>
        <p:spPr bwMode="gray">
          <a:xfrm>
            <a:off x="539552" y="162416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Faire vivre le lien école‑entreprise.</a:t>
            </a:r>
          </a:p>
          <a:p>
            <a:endParaRPr lang="fr-FR" sz="1800" dirty="0">
              <a:latin typeface="Marianne"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5007" y="6378000"/>
            <a:ext cx="5904000" cy="480000"/>
          </a:xfrm>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21</a:t>
            </a:fld>
            <a:endParaRPr lang="fr-FR" dirty="0"/>
          </a:p>
        </p:txBody>
      </p:sp>
      <p:sp>
        <p:nvSpPr>
          <p:cNvPr id="10" name="Titre 1"/>
          <p:cNvSpPr txBox="1"/>
          <p:nvPr/>
        </p:nvSpPr>
        <p:spPr bwMode="gray">
          <a:xfrm>
            <a:off x="349330" y="2577989"/>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p>
        </p:txBody>
      </p:sp>
      <p:sp>
        <p:nvSpPr>
          <p:cNvPr id="11" name="Espace réservé du contenu 5"/>
          <p:cNvSpPr txBox="1"/>
          <p:nvPr/>
        </p:nvSpPr>
        <p:spPr bwMode="gray">
          <a:xfrm>
            <a:off x="318011" y="2989184"/>
            <a:ext cx="8424000" cy="83597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7000"/>
              </a:lnSpc>
              <a:spcBef>
                <a:spcPts val="10"/>
              </a:spcBef>
              <a:spcAft>
                <a:spcPts val="800"/>
              </a:spcAft>
            </a:pPr>
            <a:endParaRPr lang="fr-FR" sz="1800" dirty="0"/>
          </a:p>
        </p:txBody>
      </p:sp>
      <p:sp>
        <p:nvSpPr>
          <p:cNvPr id="9" name="ZoneTexte 8"/>
          <p:cNvSpPr txBox="1"/>
          <p:nvPr/>
        </p:nvSpPr>
        <p:spPr>
          <a:xfrm>
            <a:off x="523730" y="2060848"/>
            <a:ext cx="8008709" cy="2369880"/>
          </a:xfrm>
          <a:prstGeom prst="rect">
            <a:avLst/>
          </a:prstGeom>
          <a:noFill/>
        </p:spPr>
        <p:txBody>
          <a:bodyPr wrap="square" rtlCol="0">
            <a:spAutoFit/>
          </a:bodyPr>
          <a:lstStyle/>
          <a:p>
            <a:pPr>
              <a:spcAft>
                <a:spcPts val="1200"/>
              </a:spcAft>
            </a:pPr>
            <a:r>
              <a:rPr lang="fr-FR" sz="1600" b="1" dirty="0"/>
              <a:t>Coordonner et mettre en œuvre des projets pédagogiques innovants,</a:t>
            </a:r>
            <a:br>
              <a:rPr lang="fr-FR" sz="1600" b="1" dirty="0"/>
            </a:br>
            <a:r>
              <a:rPr lang="fr-FR" sz="1600" b="1" dirty="0"/>
              <a:t>notamment dans le cadre du Conseil national de la refondation (CNR) – Notre école, faisons-la ensemble.</a:t>
            </a:r>
            <a:endParaRPr lang="fr-FR" sz="1400" b="1" dirty="0"/>
          </a:p>
          <a:p>
            <a:pPr marL="557530" indent="-285750">
              <a:buFont typeface="Arial" panose="020B0604020202020204" pitchFamily="34" charset="0"/>
              <a:buChar char="•"/>
            </a:pPr>
            <a:r>
              <a:rPr lang="fr-FR" sz="1400" dirty="0">
                <a:cs typeface="Arial" panose="020B0604020202020204" pitchFamily="34" charset="0"/>
              </a:rPr>
              <a:t>Coordination et prise en charge des projets portés par l’établissement, notamment dans le cadre du CNR </a:t>
            </a:r>
            <a:r>
              <a:rPr lang="fr-FR" sz="1400" cap="all" dirty="0">
                <a:cs typeface="Arial" panose="020B0604020202020204" pitchFamily="34" charset="0"/>
              </a:rPr>
              <a:t>é</a:t>
            </a:r>
            <a:r>
              <a:rPr lang="fr-FR" sz="1400" dirty="0">
                <a:cs typeface="Arial" panose="020B0604020202020204" pitchFamily="34" charset="0"/>
              </a:rPr>
              <a:t>ducation – Notre école, faisons-la ensemble.</a:t>
            </a:r>
          </a:p>
          <a:p>
            <a:pPr marL="557530" indent="-285750">
              <a:buFont typeface="Arial" panose="020B0604020202020204" pitchFamily="34" charset="0"/>
              <a:buChar char="•"/>
            </a:pPr>
            <a:r>
              <a:rPr lang="fr-FR" sz="1400" dirty="0">
                <a:cs typeface="Arial" panose="020B0604020202020204" pitchFamily="34" charset="0"/>
              </a:rPr>
              <a:t>Suivi des indicateurs de réussite.</a:t>
            </a:r>
          </a:p>
          <a:p>
            <a:endParaRPr lang="fr-FR" sz="1600" dirty="0">
              <a:cs typeface="Arial" panose="020B0604020202020204" pitchFamily="34" charset="0"/>
            </a:endParaRPr>
          </a:p>
          <a:p>
            <a:r>
              <a:rPr lang="fr-FR" sz="1600" b="1" dirty="0"/>
              <a:t>Mettre en œuvre des projets collectifs (projets d’établissement, projets en lien avec des associations).</a:t>
            </a:r>
          </a:p>
        </p:txBody>
      </p:sp>
      <p:pic>
        <p:nvPicPr>
          <p:cNvPr id="7" name="Image 6"/>
          <p:cNvPicPr>
            <a:picLocks noChangeAspect="1"/>
          </p:cNvPicPr>
          <p:nvPr/>
        </p:nvPicPr>
        <p:blipFill>
          <a:blip r:embed="rId2"/>
          <a:stretch>
            <a:fillRect/>
          </a:stretch>
        </p:blipFill>
        <p:spPr>
          <a:xfrm>
            <a:off x="1817031" y="260648"/>
            <a:ext cx="6408572" cy="702905"/>
          </a:xfrm>
          <a:prstGeom prst="rect">
            <a:avLst/>
          </a:prstGeom>
        </p:spPr>
      </p:pic>
      <p:pic>
        <p:nvPicPr>
          <p:cNvPr id="12" name="Image 11"/>
          <p:cNvPicPr>
            <a:picLocks noChangeAspect="1"/>
          </p:cNvPicPr>
          <p:nvPr/>
        </p:nvPicPr>
        <p:blipFill>
          <a:blip r:embed="rId2"/>
          <a:stretch>
            <a:fillRect/>
          </a:stretch>
        </p:blipFill>
        <p:spPr>
          <a:xfrm rot="10800000">
            <a:off x="1664631" y="637862"/>
            <a:ext cx="6408572" cy="702905"/>
          </a:xfrm>
          <a:prstGeom prst="rect">
            <a:avLst/>
          </a:prstGeom>
        </p:spPr>
      </p:pic>
      <p:sp>
        <p:nvSpPr>
          <p:cNvPr id="14"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
        <p:nvSpPr>
          <p:cNvPr id="15" name="Titre 1"/>
          <p:cNvSpPr txBox="1"/>
          <p:nvPr/>
        </p:nvSpPr>
        <p:spPr bwMode="gray">
          <a:xfrm>
            <a:off x="539552" y="162416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Participer aux projets d’établissement.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5007" y="6378000"/>
            <a:ext cx="5904000" cy="480000"/>
          </a:xfrm>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22</a:t>
            </a:fld>
            <a:endParaRPr lang="fr-FR" dirty="0"/>
          </a:p>
        </p:txBody>
      </p:sp>
      <p:sp>
        <p:nvSpPr>
          <p:cNvPr id="10" name="Titre 1"/>
          <p:cNvSpPr txBox="1"/>
          <p:nvPr/>
        </p:nvSpPr>
        <p:spPr bwMode="gray">
          <a:xfrm>
            <a:off x="349330" y="2577989"/>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p>
        </p:txBody>
      </p:sp>
      <p:sp>
        <p:nvSpPr>
          <p:cNvPr id="11" name="Espace réservé du contenu 5"/>
          <p:cNvSpPr txBox="1"/>
          <p:nvPr/>
        </p:nvSpPr>
        <p:spPr bwMode="gray">
          <a:xfrm>
            <a:off x="318011" y="2989184"/>
            <a:ext cx="8424000" cy="83597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7000"/>
              </a:lnSpc>
              <a:spcBef>
                <a:spcPts val="10"/>
              </a:spcBef>
              <a:spcAft>
                <a:spcPts val="800"/>
              </a:spcAft>
            </a:pPr>
            <a:endParaRPr lang="fr-FR" sz="1800" dirty="0"/>
          </a:p>
        </p:txBody>
      </p:sp>
      <p:sp>
        <p:nvSpPr>
          <p:cNvPr id="12" name="Rectangle 11"/>
          <p:cNvSpPr/>
          <p:nvPr/>
        </p:nvSpPr>
        <p:spPr>
          <a:xfrm>
            <a:off x="539552" y="2276872"/>
            <a:ext cx="7992888" cy="1908215"/>
          </a:xfrm>
          <a:prstGeom prst="rect">
            <a:avLst/>
          </a:prstGeom>
        </p:spPr>
        <p:txBody>
          <a:bodyPr wrap="square">
            <a:spAutoFit/>
          </a:bodyPr>
          <a:lstStyle/>
          <a:p>
            <a:pPr marL="285750" indent="-285750">
              <a:spcAft>
                <a:spcPts val="600"/>
              </a:spcAft>
              <a:buFont typeface="Arial" panose="020B0604020202020204" pitchFamily="34" charset="0"/>
              <a:buChar char="•"/>
            </a:pPr>
            <a:r>
              <a:rPr lang="fr-FR" sz="1400" dirty="0"/>
              <a:t>Au moins un professeur en LP identifié par établissement.</a:t>
            </a:r>
          </a:p>
          <a:p>
            <a:pPr marL="285750" indent="-285750">
              <a:spcAft>
                <a:spcPts val="600"/>
              </a:spcAft>
              <a:buFont typeface="Arial" panose="020B0604020202020204" pitchFamily="34" charset="0"/>
              <a:buChar char="•"/>
            </a:pPr>
            <a:r>
              <a:rPr lang="fr-FR" sz="1400" dirty="0"/>
              <a:t>Un professeur spécialisé, ou qui souhaite se spécialiser, notamment en matière d’accompagnement des élèves en situation de handicap.</a:t>
            </a:r>
          </a:p>
          <a:p>
            <a:pPr marL="285750" indent="-285750">
              <a:spcAft>
                <a:spcPts val="600"/>
              </a:spcAft>
              <a:buFont typeface="Arial" panose="020B0604020202020204" pitchFamily="34" charset="0"/>
              <a:buChar char="•"/>
            </a:pPr>
            <a:r>
              <a:rPr lang="fr-FR" sz="1400" dirty="0"/>
              <a:t>En soutien des autres professeurs et de la vie scolaire.</a:t>
            </a:r>
          </a:p>
          <a:p>
            <a:pPr marL="285750" indent="-285750">
              <a:spcAft>
                <a:spcPts val="600"/>
              </a:spcAft>
              <a:buFont typeface="Arial" panose="020B0604020202020204" pitchFamily="34" charset="0"/>
              <a:buChar char="•"/>
            </a:pPr>
            <a:r>
              <a:rPr lang="fr-FR" sz="1400" dirty="0"/>
              <a:t>Information, accompagnement sur l’accessibilité pédagogique.</a:t>
            </a:r>
          </a:p>
          <a:p>
            <a:pPr marL="285750" indent="-285750">
              <a:spcAft>
                <a:spcPts val="600"/>
              </a:spcAft>
              <a:buFont typeface="Arial" panose="020B0604020202020204" pitchFamily="34" charset="0"/>
              <a:buChar char="•"/>
            </a:pPr>
            <a:r>
              <a:rPr lang="fr-FR" sz="1400" dirty="0"/>
              <a:t>Lien avec le PIAL et l’enseignant référent pour la scolarisation des élèves en situation de handicap.</a:t>
            </a:r>
          </a:p>
        </p:txBody>
      </p:sp>
      <p:pic>
        <p:nvPicPr>
          <p:cNvPr id="9" name="Image 8"/>
          <p:cNvPicPr>
            <a:picLocks noChangeAspect="1"/>
          </p:cNvPicPr>
          <p:nvPr/>
        </p:nvPicPr>
        <p:blipFill>
          <a:blip r:embed="rId2"/>
          <a:stretch>
            <a:fillRect/>
          </a:stretch>
        </p:blipFill>
        <p:spPr>
          <a:xfrm>
            <a:off x="1817031" y="260648"/>
            <a:ext cx="6408572" cy="702905"/>
          </a:xfrm>
          <a:prstGeom prst="rect">
            <a:avLst/>
          </a:prstGeom>
        </p:spPr>
      </p:pic>
      <p:pic>
        <p:nvPicPr>
          <p:cNvPr id="14" name="Image 13"/>
          <p:cNvPicPr>
            <a:picLocks noChangeAspect="1"/>
          </p:cNvPicPr>
          <p:nvPr/>
        </p:nvPicPr>
        <p:blipFill>
          <a:blip r:embed="rId2"/>
          <a:stretch>
            <a:fillRect/>
          </a:stretch>
        </p:blipFill>
        <p:spPr>
          <a:xfrm rot="10800000">
            <a:off x="1664631" y="637862"/>
            <a:ext cx="6408572" cy="702905"/>
          </a:xfrm>
          <a:prstGeom prst="rect">
            <a:avLst/>
          </a:prstGeom>
        </p:spPr>
      </p:pic>
      <p:sp>
        <p:nvSpPr>
          <p:cNvPr id="15"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
        <p:nvSpPr>
          <p:cNvPr id="16" name="Titre 1"/>
          <p:cNvSpPr txBox="1"/>
          <p:nvPr/>
        </p:nvSpPr>
        <p:spPr bwMode="gray">
          <a:xfrm>
            <a:off x="539552" y="1624166"/>
            <a:ext cx="7632010"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Appui à la prise en charge des élèves à besoins éducatifs particuliers.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5007" y="6378000"/>
            <a:ext cx="5904000" cy="480000"/>
          </a:xfrm>
        </p:spPr>
        <p:txBody>
          <a:bodyPr/>
          <a:lstStyle/>
          <a:p>
            <a:r>
              <a:rPr lang="fr-FR" dirty="0"/>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23</a:t>
            </a:fld>
            <a:endParaRPr lang="fr-FR" dirty="0"/>
          </a:p>
        </p:txBody>
      </p:sp>
      <p:sp>
        <p:nvSpPr>
          <p:cNvPr id="11" name="Espace réservé du contenu 5"/>
          <p:cNvSpPr txBox="1"/>
          <p:nvPr/>
        </p:nvSpPr>
        <p:spPr bwMode="gray">
          <a:xfrm>
            <a:off x="318011" y="2989184"/>
            <a:ext cx="8424000" cy="83597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7000"/>
              </a:lnSpc>
              <a:spcBef>
                <a:spcPts val="10"/>
              </a:spcBef>
              <a:spcAft>
                <a:spcPts val="800"/>
              </a:spcAft>
            </a:pPr>
            <a:endParaRPr lang="fr-FR" sz="1800" dirty="0"/>
          </a:p>
        </p:txBody>
      </p:sp>
      <p:sp>
        <p:nvSpPr>
          <p:cNvPr id="16" name="Titre 3"/>
          <p:cNvSpPr txBox="1"/>
          <p:nvPr/>
        </p:nvSpPr>
        <p:spPr bwMode="gray">
          <a:xfrm>
            <a:off x="539553" y="1967349"/>
            <a:ext cx="7848871" cy="41395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342900" indent="-342900">
              <a:lnSpc>
                <a:spcPct val="100000"/>
              </a:lnSpc>
              <a:buFont typeface="Police système Courant"/>
              <a:buChar char="→"/>
            </a:pPr>
            <a:endParaRPr lang="fr-FR" sz="1400" b="0" dirty="0">
              <a:latin typeface="Marianne" panose="02000000000000000000" pitchFamily="2" charset="0"/>
            </a:endParaRPr>
          </a:p>
          <a:p>
            <a:pPr>
              <a:lnSpc>
                <a:spcPct val="100000"/>
              </a:lnSpc>
            </a:pPr>
            <a:endParaRPr lang="fr-FR" sz="1400" b="0" dirty="0">
              <a:latin typeface="Marianne" panose="02000000000000000000" pitchFamily="2" charset="0"/>
            </a:endParaRPr>
          </a:p>
          <a:p>
            <a:pPr>
              <a:lnSpc>
                <a:spcPct val="100000"/>
              </a:lnSpc>
            </a:pPr>
            <a:r>
              <a:rPr lang="fr-FR" sz="1400" b="0" dirty="0">
                <a:latin typeface="+mn-lt"/>
              </a:rPr>
              <a:t>Les missions des professeurs en lycée professionnel : </a:t>
            </a:r>
          </a:p>
          <a:p>
            <a:pPr>
              <a:lnSpc>
                <a:spcPct val="100000"/>
              </a:lnSpc>
            </a:pPr>
            <a:endParaRPr lang="fr-FR" sz="1400" b="0" dirty="0">
              <a:latin typeface="+mn-lt"/>
            </a:endParaRPr>
          </a:p>
          <a:p>
            <a:pPr marL="342900" indent="-342900">
              <a:lnSpc>
                <a:spcPct val="100000"/>
              </a:lnSpc>
              <a:spcAft>
                <a:spcPts val="600"/>
              </a:spcAft>
              <a:buFont typeface="Police système Courant"/>
              <a:buChar char="→"/>
            </a:pPr>
            <a:r>
              <a:rPr lang="fr-FR" sz="1400" dirty="0">
                <a:latin typeface="+mn-lt"/>
              </a:rPr>
              <a:t>Coordination, animation, planification :</a:t>
            </a:r>
          </a:p>
          <a:p>
            <a:pPr marL="285750" indent="-285750">
              <a:lnSpc>
                <a:spcPct val="100000"/>
              </a:lnSpc>
              <a:spcAft>
                <a:spcPts val="600"/>
              </a:spcAft>
              <a:buFont typeface="Arial" panose="020B0604020202020204" pitchFamily="34" charset="0"/>
              <a:buChar char="•"/>
            </a:pPr>
            <a:r>
              <a:rPr lang="fr-FR" sz="1400" b="0" dirty="0">
                <a:latin typeface="+mn-lt"/>
              </a:rPr>
              <a:t>ils coordonnent les immersions au lycée professionnel de collégiens</a:t>
            </a:r>
            <a:br>
              <a:rPr lang="fr-FR" sz="1400" b="0" dirty="0">
                <a:latin typeface="+mn-lt"/>
              </a:rPr>
            </a:br>
            <a:r>
              <a:rPr lang="fr-FR" sz="1400" b="0" dirty="0">
                <a:latin typeface="+mn-lt"/>
              </a:rPr>
              <a:t>pour découvrir in situ les formations proposées ;</a:t>
            </a:r>
          </a:p>
          <a:p>
            <a:pPr marL="285750" indent="-285750">
              <a:lnSpc>
                <a:spcPct val="100000"/>
              </a:lnSpc>
              <a:spcAft>
                <a:spcPts val="600"/>
              </a:spcAft>
              <a:buFont typeface="Arial" panose="020B0604020202020204" pitchFamily="34" charset="0"/>
              <a:buChar char="•"/>
            </a:pPr>
            <a:r>
              <a:rPr lang="fr-FR" sz="1400" b="0" dirty="0">
                <a:solidFill>
                  <a:schemeClr val="accent2">
                    <a:lumMod val="50000"/>
                  </a:schemeClr>
                </a:solidFill>
                <a:latin typeface="+mn-lt"/>
              </a:rPr>
              <a:t>ils organisent l’accueil des professeurs principaux de collège ;</a:t>
            </a:r>
          </a:p>
          <a:p>
            <a:pPr marL="285750" indent="-285750">
              <a:lnSpc>
                <a:spcPct val="100000"/>
              </a:lnSpc>
              <a:spcAft>
                <a:spcPts val="600"/>
              </a:spcAft>
              <a:buFont typeface="Arial" panose="020B0604020202020204" pitchFamily="34" charset="0"/>
              <a:buChar char="•"/>
            </a:pPr>
            <a:r>
              <a:rPr lang="fr-FR" sz="1400" b="0" dirty="0">
                <a:solidFill>
                  <a:schemeClr val="accent2">
                    <a:lumMod val="50000"/>
                  </a:schemeClr>
                </a:solidFill>
                <a:latin typeface="+mn-lt"/>
              </a:rPr>
              <a:t>ils développent les projets des lycéens ambassadeurs du lycée professionnel</a:t>
            </a:r>
            <a:br>
              <a:rPr lang="fr-FR" sz="1400" b="0" dirty="0">
                <a:solidFill>
                  <a:schemeClr val="accent2">
                    <a:lumMod val="50000"/>
                  </a:schemeClr>
                </a:solidFill>
                <a:latin typeface="+mn-lt"/>
              </a:rPr>
            </a:br>
            <a:r>
              <a:rPr lang="fr-FR" sz="1400" b="0" dirty="0">
                <a:solidFill>
                  <a:schemeClr val="accent2">
                    <a:lumMod val="50000"/>
                  </a:schemeClr>
                </a:solidFill>
                <a:latin typeface="+mn-lt"/>
              </a:rPr>
              <a:t>en direction des collégiens.</a:t>
            </a:r>
          </a:p>
          <a:p>
            <a:pPr marL="342900" indent="-342900">
              <a:lnSpc>
                <a:spcPct val="100000"/>
              </a:lnSpc>
              <a:buFont typeface="Police système Courant"/>
              <a:buChar char="→"/>
            </a:pPr>
            <a:endParaRPr lang="fr-FR" sz="1400" b="0" dirty="0">
              <a:solidFill>
                <a:schemeClr val="bg2"/>
              </a:solidFill>
              <a:latin typeface="+mn-lt"/>
            </a:endParaRPr>
          </a:p>
          <a:p>
            <a:pPr marL="342900" indent="-342900">
              <a:lnSpc>
                <a:spcPct val="100000"/>
              </a:lnSpc>
              <a:spcAft>
                <a:spcPts val="1200"/>
              </a:spcAft>
              <a:buFont typeface="Police système Courant"/>
              <a:buChar char="→"/>
            </a:pPr>
            <a:r>
              <a:rPr lang="fr-FR" sz="1400" dirty="0">
                <a:latin typeface="+mn-lt"/>
              </a:rPr>
              <a:t>Lien avec les entreprises :</a:t>
            </a:r>
          </a:p>
          <a:p>
            <a:pPr marL="342900" indent="-342900">
              <a:lnSpc>
                <a:spcPct val="100000"/>
              </a:lnSpc>
              <a:spcAft>
                <a:spcPts val="600"/>
              </a:spcAft>
              <a:buFont typeface="Arial" panose="020B0604020202020204" pitchFamily="34" charset="0"/>
              <a:buChar char="•"/>
            </a:pPr>
            <a:r>
              <a:rPr lang="fr-FR" sz="1400" b="0" dirty="0">
                <a:solidFill>
                  <a:schemeClr val="accent2">
                    <a:lumMod val="50000"/>
                  </a:schemeClr>
                </a:solidFill>
                <a:latin typeface="+mn-lt"/>
              </a:rPr>
              <a:t>ils mobilisent les ressources du bureau des entreprises et les mutualisent</a:t>
            </a:r>
            <a:br>
              <a:rPr lang="fr-FR" sz="1400" b="0" dirty="0">
                <a:solidFill>
                  <a:schemeClr val="accent2">
                    <a:lumMod val="50000"/>
                  </a:schemeClr>
                </a:solidFill>
                <a:latin typeface="+mn-lt"/>
              </a:rPr>
            </a:br>
            <a:r>
              <a:rPr lang="fr-FR" sz="1400" b="0" dirty="0">
                <a:solidFill>
                  <a:schemeClr val="accent2">
                    <a:lumMod val="50000"/>
                  </a:schemeClr>
                </a:solidFill>
                <a:latin typeface="+mn-lt"/>
              </a:rPr>
              <a:t>avec les collèges du secteur au bénéfice de la découverte de métiers.</a:t>
            </a:r>
          </a:p>
          <a:p>
            <a:pPr marL="342900" indent="-342900">
              <a:lnSpc>
                <a:spcPct val="100000"/>
              </a:lnSpc>
              <a:spcAft>
                <a:spcPts val="1200"/>
              </a:spcAft>
              <a:buFont typeface="Police système Courant"/>
              <a:buChar char="→"/>
            </a:pPr>
            <a:endParaRPr lang="fr-FR" sz="1400" b="0" dirty="0">
              <a:solidFill>
                <a:schemeClr val="bg2"/>
              </a:solidFill>
              <a:latin typeface="Marianne" panose="02000000000000000000" pitchFamily="2" charset="0"/>
            </a:endParaRPr>
          </a:p>
          <a:p>
            <a:pPr lvl="1">
              <a:spcAft>
                <a:spcPts val="600"/>
              </a:spcAft>
            </a:pPr>
            <a:endParaRPr lang="fr-FR" sz="1400" dirty="0">
              <a:latin typeface="Marianne" panose="02000000000000000000" pitchFamily="2" charset="0"/>
            </a:endParaRPr>
          </a:p>
        </p:txBody>
      </p:sp>
      <p:pic>
        <p:nvPicPr>
          <p:cNvPr id="9" name="Image 8"/>
          <p:cNvPicPr>
            <a:picLocks noChangeAspect="1"/>
          </p:cNvPicPr>
          <p:nvPr/>
        </p:nvPicPr>
        <p:blipFill>
          <a:blip r:embed="rId2"/>
          <a:stretch>
            <a:fillRect/>
          </a:stretch>
        </p:blipFill>
        <p:spPr>
          <a:xfrm>
            <a:off x="1817031" y="260648"/>
            <a:ext cx="6408572" cy="702905"/>
          </a:xfrm>
          <a:prstGeom prst="rect">
            <a:avLst/>
          </a:prstGeom>
        </p:spPr>
      </p:pic>
      <p:pic>
        <p:nvPicPr>
          <p:cNvPr id="12" name="Image 11"/>
          <p:cNvPicPr>
            <a:picLocks noChangeAspect="1"/>
          </p:cNvPicPr>
          <p:nvPr/>
        </p:nvPicPr>
        <p:blipFill>
          <a:blip r:embed="rId2"/>
          <a:stretch>
            <a:fillRect/>
          </a:stretch>
        </p:blipFill>
        <p:spPr>
          <a:xfrm rot="10800000">
            <a:off x="1664631" y="637862"/>
            <a:ext cx="6408572" cy="702905"/>
          </a:xfrm>
          <a:prstGeom prst="rect">
            <a:avLst/>
          </a:prstGeom>
        </p:spPr>
      </p:pic>
      <p:sp>
        <p:nvSpPr>
          <p:cNvPr id="15"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 « engagement</a:t>
            </a:r>
            <a:br>
              <a:rPr lang="fr-FR" sz="2400" dirty="0">
                <a:latin typeface="+mn-lt"/>
              </a:rPr>
            </a:br>
            <a:r>
              <a:rPr lang="fr-FR" sz="2400" dirty="0">
                <a:latin typeface="+mn-lt"/>
              </a:rPr>
              <a:t>annuel » (forfait)</a:t>
            </a:r>
            <a:br>
              <a:rPr lang="fr-FR" sz="2400" dirty="0">
                <a:latin typeface="+mn-lt"/>
              </a:rPr>
            </a:br>
            <a:endParaRPr lang="fr-FR" sz="2400" dirty="0">
              <a:latin typeface="+mn-lt"/>
            </a:endParaRPr>
          </a:p>
          <a:p>
            <a:pPr algn="ctr"/>
            <a:endParaRPr lang="fr-FR" sz="2400" dirty="0">
              <a:latin typeface="Marianne" panose="02000000000000000000" pitchFamily="2" charset="0"/>
            </a:endParaRPr>
          </a:p>
          <a:p>
            <a:pPr algn="ctr"/>
            <a:endParaRPr lang="fr-FR" sz="2400" dirty="0">
              <a:latin typeface="Marianne" panose="02000000000000000000" pitchFamily="2" charset="0"/>
            </a:endParaRPr>
          </a:p>
        </p:txBody>
      </p:sp>
      <p:sp>
        <p:nvSpPr>
          <p:cNvPr id="17" name="Titre 1"/>
          <p:cNvSpPr txBox="1"/>
          <p:nvPr/>
        </p:nvSpPr>
        <p:spPr bwMode="gray">
          <a:xfrm>
            <a:off x="539552" y="1624166"/>
            <a:ext cx="8064896" cy="3229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Accompagner les élèves dans leur découverte des métiers</a:t>
            </a:r>
            <a:br>
              <a:rPr lang="fr-FR" sz="1800" dirty="0">
                <a:latin typeface="+mn-lt"/>
              </a:rPr>
            </a:br>
            <a:r>
              <a:rPr lang="fr-FR" sz="1800" dirty="0">
                <a:latin typeface="+mn-lt"/>
              </a:rPr>
              <a:t>et de la voie professionnelle.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24</a:t>
            </a:fld>
            <a:endParaRPr lang="fr-FR" dirty="0"/>
          </a:p>
        </p:txBody>
      </p:sp>
      <p:sp>
        <p:nvSpPr>
          <p:cNvPr id="3" name="Rectangle 2"/>
          <p:cNvSpPr/>
          <p:nvPr/>
        </p:nvSpPr>
        <p:spPr>
          <a:xfrm>
            <a:off x="395536" y="6451335"/>
            <a:ext cx="601447" cy="207749"/>
          </a:xfrm>
          <a:prstGeom prst="rect">
            <a:avLst/>
          </a:prstGeom>
        </p:spPr>
        <p:txBody>
          <a:bodyPr wrap="none">
            <a:spAutoFit/>
          </a:bodyPr>
          <a:lstStyle/>
          <a:p>
            <a:pPr lvl="0"/>
            <a:r>
              <a:rPr lang="fr-FR" sz="750" b="1" dirty="0">
                <a:solidFill>
                  <a:srgbClr val="000000"/>
                </a:solidFill>
              </a:rPr>
              <a:t>DGESCO</a:t>
            </a:r>
          </a:p>
        </p:txBody>
      </p:sp>
      <p:pic>
        <p:nvPicPr>
          <p:cNvPr id="2" name="Image 1"/>
          <p:cNvPicPr>
            <a:picLocks noChangeAspect="1"/>
          </p:cNvPicPr>
          <p:nvPr/>
        </p:nvPicPr>
        <p:blipFill>
          <a:blip r:embed="rId2"/>
          <a:stretch>
            <a:fillRect/>
          </a:stretch>
        </p:blipFill>
        <p:spPr>
          <a:xfrm>
            <a:off x="1664631" y="273096"/>
            <a:ext cx="6408572" cy="702905"/>
          </a:xfrm>
          <a:prstGeom prst="rect">
            <a:avLst/>
          </a:prstGeom>
        </p:spPr>
      </p:pic>
      <p:sp>
        <p:nvSpPr>
          <p:cNvPr id="6"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Calendrier de la mise en œuvre</a:t>
            </a:r>
          </a:p>
        </p:txBody>
      </p:sp>
      <p:graphicFrame>
        <p:nvGraphicFramePr>
          <p:cNvPr id="15" name="Tableau 15"/>
          <p:cNvGraphicFramePr>
            <a:graphicFrameLocks noGrp="1"/>
          </p:cNvGraphicFramePr>
          <p:nvPr>
            <p:extLst>
              <p:ext uri="{D42A27DB-BD31-4B8C-83A1-F6EECF244321}">
                <p14:modId xmlns:p14="http://schemas.microsoft.com/office/powerpoint/2010/main" val="2090093808"/>
              </p:ext>
            </p:extLst>
          </p:nvPr>
        </p:nvGraphicFramePr>
        <p:xfrm>
          <a:off x="395536" y="1421051"/>
          <a:ext cx="8352928" cy="4588635"/>
        </p:xfrm>
        <a:graphic>
          <a:graphicData uri="http://schemas.openxmlformats.org/drawingml/2006/table">
            <a:tbl>
              <a:tblPr bandRow="1">
                <a:tableStyleId>{5C22544A-7EE6-4342-B048-85BDC9FD1C3A}</a:tableStyleId>
              </a:tblPr>
              <a:tblGrid>
                <a:gridCol w="698477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629087">
                <a:tc>
                  <a:txBody>
                    <a:bodyPr/>
                    <a:lstStyle/>
                    <a:p>
                      <a:pPr marL="285750" indent="-285750">
                        <a:buFont typeface="Arial" panose="020B0604020202020204" pitchFamily="34" charset="0"/>
                        <a:buChar char="•"/>
                      </a:pPr>
                      <a:r>
                        <a:rPr lang="fr-FR" sz="1400" b="0" i="0" dirty="0">
                          <a:latin typeface="+mn-lt"/>
                        </a:rPr>
                        <a:t>Information des chefs d’établissements par les autorités académiques</a:t>
                      </a:r>
                    </a:p>
                    <a:p>
                      <a:pPr marL="742950" lvl="1" indent="-285750">
                        <a:buFont typeface="Arial" panose="020B0604020202020204" pitchFamily="34" charset="0"/>
                        <a:buChar char="•"/>
                      </a:pPr>
                      <a:r>
                        <a:rPr lang="fr-FR" sz="1400" b="0" i="0" dirty="0">
                          <a:latin typeface="+mn-lt"/>
                        </a:rPr>
                        <a:t>Dotation</a:t>
                      </a:r>
                    </a:p>
                  </a:txBody>
                  <a:tcPr anchor="ctr">
                    <a:solidFill>
                      <a:srgbClr val="D5EC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fr-FR" sz="1400" b="0" i="0" dirty="0">
                          <a:latin typeface="+mn-lt"/>
                        </a:rPr>
                        <a:t>mai/juin 2023</a:t>
                      </a:r>
                    </a:p>
                  </a:txBody>
                  <a:tcPr anchor="ctr">
                    <a:solidFill>
                      <a:srgbClr val="D5ECE6"/>
                    </a:solidFill>
                  </a:tcPr>
                </a:tc>
                <a:extLst>
                  <a:ext uri="{0D108BD9-81ED-4DB2-BD59-A6C34878D82A}">
                    <a16:rowId xmlns:a16="http://schemas.microsoft.com/office/drawing/2014/main" val="10000"/>
                  </a:ext>
                </a:extLst>
              </a:tr>
              <a:tr h="1665230">
                <a:tc>
                  <a:txBody>
                    <a:bodyPr/>
                    <a:lstStyle/>
                    <a:p>
                      <a:pPr marL="742950" lvl="1" indent="-285750">
                        <a:buFont typeface="Arial" panose="020B0604020202020204" pitchFamily="34" charset="0"/>
                        <a:buChar char="•"/>
                      </a:pPr>
                      <a:r>
                        <a:rPr lang="fr-FR" sz="1400" b="0" i="0" dirty="0">
                          <a:latin typeface="+mn-lt"/>
                        </a:rPr>
                        <a:t>Identification des missions possibles :</a:t>
                      </a:r>
                    </a:p>
                    <a:p>
                      <a:pPr marL="1200150" lvl="2" indent="-285750">
                        <a:buFont typeface="Arial" panose="020B0604020202020204" pitchFamily="34" charset="0"/>
                        <a:buChar char="•"/>
                      </a:pPr>
                      <a:r>
                        <a:rPr lang="fr-FR" sz="1400" b="0" i="0" dirty="0">
                          <a:latin typeface="+mn-lt"/>
                        </a:rPr>
                        <a:t>besoin de remplacement estimé par le chef d’établissement à partir des constats de l’année écoulée correspondant au besoin effectif du nombre d’heures de remplacement.</a:t>
                      </a:r>
                    </a:p>
                    <a:p>
                      <a:pPr marL="742950" lvl="1" indent="-285750">
                        <a:buFont typeface="Arial" panose="020B0604020202020204" pitchFamily="34" charset="0"/>
                        <a:buChar char="•"/>
                      </a:pPr>
                      <a:r>
                        <a:rPr lang="fr-FR" sz="1400" b="0" i="0" dirty="0">
                          <a:latin typeface="+mn-lt"/>
                        </a:rPr>
                        <a:t>Dialogue chefs d’établissement, IEN ET-EG pour l’identification des besoins et des enseignants volontaires.</a:t>
                      </a:r>
                    </a:p>
                  </a:txBody>
                  <a:tcPr anchor="ctr">
                    <a:solidFill>
                      <a:srgbClr val="D5EC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fr-FR" sz="1400" b="0" i="0" dirty="0">
                          <a:latin typeface="+mn-lt"/>
                        </a:rPr>
                        <a:t>juin 2023</a:t>
                      </a:r>
                    </a:p>
                  </a:txBody>
                  <a:tcPr anchor="ctr">
                    <a:solidFill>
                      <a:srgbClr val="D5ECE6"/>
                    </a:solidFill>
                  </a:tcPr>
                </a:tc>
                <a:extLst>
                  <a:ext uri="{0D108BD9-81ED-4DB2-BD59-A6C34878D82A}">
                    <a16:rowId xmlns:a16="http://schemas.microsoft.com/office/drawing/2014/main" val="10001"/>
                  </a:ext>
                </a:extLst>
              </a:tr>
              <a:tr h="1147159">
                <a:tc>
                  <a:txBody>
                    <a:bodyPr/>
                    <a:lstStyle/>
                    <a:p>
                      <a:pPr marL="285750" indent="-285750">
                        <a:buFont typeface="Arial" panose="020B0604020202020204" pitchFamily="34" charset="0"/>
                        <a:buChar char="•"/>
                      </a:pPr>
                      <a:r>
                        <a:rPr lang="fr-FR" sz="1400" b="0" i="0" dirty="0">
                          <a:latin typeface="+mn-lt"/>
                        </a:rPr>
                        <a:t>Réunion avec les professeurs en LP pactés et les personnels de direction pour :</a:t>
                      </a:r>
                    </a:p>
                    <a:p>
                      <a:pPr marL="742950" lvl="1" indent="-285750">
                        <a:buFont typeface="Arial" panose="020B0604020202020204" pitchFamily="34" charset="0"/>
                        <a:buChar char="•"/>
                      </a:pPr>
                      <a:r>
                        <a:rPr lang="fr-FR" sz="1400" b="0" i="0" dirty="0">
                          <a:latin typeface="+mn-lt"/>
                        </a:rPr>
                        <a:t>organisation des stages de réussite du mois d’août au sein du LP/LPO ;</a:t>
                      </a:r>
                    </a:p>
                    <a:p>
                      <a:pPr marL="742950" lvl="1" indent="-285750">
                        <a:buFont typeface="Arial" panose="020B0604020202020204" pitchFamily="34" charset="0"/>
                        <a:buChar char="•"/>
                      </a:pPr>
                      <a:r>
                        <a:rPr lang="fr-FR" sz="1400" b="0" i="0" dirty="0">
                          <a:latin typeface="+mn-lt"/>
                        </a:rPr>
                        <a:t>élaboration du calendrier de l’année.</a:t>
                      </a:r>
                    </a:p>
                  </a:txBody>
                  <a:tcPr anchor="ctr">
                    <a:solidFill>
                      <a:srgbClr val="D5EC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fr-FR" sz="1400" b="0" i="0" dirty="0">
                          <a:latin typeface="+mn-lt"/>
                        </a:rPr>
                        <a:t>juin 2023</a:t>
                      </a:r>
                    </a:p>
                  </a:txBody>
                  <a:tcPr anchor="ctr">
                    <a:solidFill>
                      <a:srgbClr val="D5ECE6"/>
                    </a:solidFill>
                  </a:tcPr>
                </a:tc>
                <a:extLst>
                  <a:ext uri="{0D108BD9-81ED-4DB2-BD59-A6C34878D82A}">
                    <a16:rowId xmlns:a16="http://schemas.microsoft.com/office/drawing/2014/main" val="10002"/>
                  </a:ext>
                </a:extLst>
              </a:tr>
              <a:tr h="1147159">
                <a:tc>
                  <a:txBody>
                    <a:bodyPr/>
                    <a:lstStyle/>
                    <a:p>
                      <a:pPr marL="285750" indent="-285750">
                        <a:buFont typeface="Arial" panose="020B0604020202020204" pitchFamily="34" charset="0"/>
                        <a:buChar char="•"/>
                      </a:pPr>
                      <a:r>
                        <a:rPr lang="fr-FR" sz="1400" b="0" i="0" dirty="0">
                          <a:latin typeface="+mn-lt"/>
                        </a:rPr>
                        <a:t>Réunions dédiées des professeurs en LP impliqués dans les mêmes actions.</a:t>
                      </a:r>
                    </a:p>
                    <a:p>
                      <a:pPr marL="285750" indent="-285750">
                        <a:buFont typeface="Arial" panose="020B0604020202020204" pitchFamily="34" charset="0"/>
                        <a:buChar char="•"/>
                      </a:pPr>
                      <a:r>
                        <a:rPr lang="fr-FR" sz="1400" b="0" i="0" dirty="0">
                          <a:latin typeface="+mn-lt"/>
                        </a:rPr>
                        <a:t>Rédaction des lettres de mission pour chaque enseignant pacté.</a:t>
                      </a:r>
                      <a:endParaRPr lang="fr-FR" sz="1400" b="0" i="0" dirty="0">
                        <a:solidFill>
                          <a:srgbClr val="FF0000"/>
                        </a:solidFill>
                        <a:latin typeface="+mn-lt"/>
                      </a:endParaRPr>
                    </a:p>
                    <a:p>
                      <a:pPr marL="285750" indent="-285750">
                        <a:buFont typeface="Arial" panose="020B0604020202020204" pitchFamily="34" charset="0"/>
                        <a:buChar char="•"/>
                      </a:pPr>
                      <a:r>
                        <a:rPr lang="fr-FR" sz="1400" b="0" i="0" dirty="0">
                          <a:latin typeface="+mn-lt"/>
                        </a:rPr>
                        <a:t>Ajustements de rentrée (mobilités..).</a:t>
                      </a:r>
                    </a:p>
                  </a:txBody>
                  <a:tcPr anchor="ctr">
                    <a:solidFill>
                      <a:srgbClr val="D5ECE6"/>
                    </a:solidFill>
                  </a:tcPr>
                </a:tc>
                <a:tc>
                  <a:txBody>
                    <a:bodyPr/>
                    <a:lstStyle/>
                    <a:p>
                      <a:pPr algn="ctr"/>
                      <a:r>
                        <a:rPr lang="fr-FR" sz="1400" b="0" i="0" dirty="0">
                          <a:latin typeface="+mn-lt"/>
                        </a:rPr>
                        <a:t>fin août/</a:t>
                      </a:r>
                    </a:p>
                    <a:p>
                      <a:pPr algn="ctr"/>
                      <a:r>
                        <a:rPr lang="fr-FR" sz="1400" b="0" i="0" dirty="0">
                          <a:latin typeface="+mn-lt"/>
                        </a:rPr>
                        <a:t>début sept. 2023</a:t>
                      </a:r>
                    </a:p>
                  </a:txBody>
                  <a:tcPr anchor="ctr">
                    <a:solidFill>
                      <a:srgbClr val="D5ECE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25</a:t>
            </a:fld>
            <a:endParaRPr lang="fr-FR" dirty="0"/>
          </a:p>
        </p:txBody>
      </p:sp>
      <p:sp>
        <p:nvSpPr>
          <p:cNvPr id="10" name="Titre 3"/>
          <p:cNvSpPr txBox="1"/>
          <p:nvPr/>
        </p:nvSpPr>
        <p:spPr bwMode="gray">
          <a:xfrm>
            <a:off x="2272350" y="1840796"/>
            <a:ext cx="4599300" cy="367240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285750" indent="-285750">
              <a:lnSpc>
                <a:spcPct val="120000"/>
              </a:lnSpc>
              <a:spcAft>
                <a:spcPts val="1200"/>
              </a:spcAft>
              <a:buFont typeface="Police système Courant"/>
              <a:buChar char="→"/>
            </a:pPr>
            <a:r>
              <a:rPr lang="fr-FR" sz="1800" dirty="0">
                <a:latin typeface="+mn-lt"/>
              </a:rPr>
              <a:t>Une lettre par agent </a:t>
            </a:r>
            <a:r>
              <a:rPr lang="fr-FR" sz="1800" b="0" dirty="0">
                <a:latin typeface="+mn-lt"/>
              </a:rPr>
              <a:t>(avec déclinaison</a:t>
            </a:r>
            <a:br>
              <a:rPr lang="fr-FR" sz="1800" b="0" dirty="0">
                <a:latin typeface="+mn-lt"/>
              </a:rPr>
            </a:br>
            <a:r>
              <a:rPr lang="fr-FR" sz="1800" b="0" dirty="0">
                <a:latin typeface="+mn-lt"/>
              </a:rPr>
              <a:t>de chaque mission le cas échéant).</a:t>
            </a:r>
          </a:p>
          <a:p>
            <a:pPr marL="342900" indent="-342900">
              <a:lnSpc>
                <a:spcPct val="120000"/>
              </a:lnSpc>
              <a:spcAft>
                <a:spcPts val="1200"/>
              </a:spcAft>
              <a:buFont typeface="Police système Courant"/>
              <a:buChar char="→"/>
            </a:pPr>
            <a:r>
              <a:rPr lang="fr-FR" sz="1800" dirty="0">
                <a:latin typeface="+mn-lt"/>
              </a:rPr>
              <a:t>Lieu de mise en œuvre.</a:t>
            </a:r>
          </a:p>
          <a:p>
            <a:pPr marL="342900" indent="-342900">
              <a:lnSpc>
                <a:spcPct val="120000"/>
              </a:lnSpc>
              <a:spcAft>
                <a:spcPts val="1200"/>
              </a:spcAft>
              <a:buFont typeface="Police système Courant"/>
              <a:buChar char="→"/>
            </a:pPr>
            <a:r>
              <a:rPr lang="fr-FR" sz="1800" dirty="0">
                <a:latin typeface="+mn-lt"/>
              </a:rPr>
              <a:t>Durée / périodicité.</a:t>
            </a:r>
          </a:p>
          <a:p>
            <a:pPr marL="342900" indent="-342900">
              <a:lnSpc>
                <a:spcPct val="120000"/>
              </a:lnSpc>
              <a:spcAft>
                <a:spcPts val="1200"/>
              </a:spcAft>
              <a:buFont typeface="Police système Courant"/>
              <a:buChar char="→"/>
            </a:pPr>
            <a:r>
              <a:rPr lang="fr-FR" sz="1800" dirty="0">
                <a:latin typeface="+mn-lt"/>
              </a:rPr>
              <a:t>Contenus et attendus des missions.</a:t>
            </a:r>
            <a:endParaRPr lang="fr-FR" sz="1800" strike="sngStrike" dirty="0">
              <a:solidFill>
                <a:srgbClr val="FF0000"/>
              </a:solidFill>
              <a:latin typeface="+mn-lt"/>
            </a:endParaRPr>
          </a:p>
          <a:p>
            <a:pPr marL="342900" indent="-342900">
              <a:lnSpc>
                <a:spcPct val="120000"/>
              </a:lnSpc>
              <a:spcAft>
                <a:spcPts val="1200"/>
              </a:spcAft>
              <a:buFont typeface="Police système Courant"/>
              <a:buChar char="→"/>
            </a:pPr>
            <a:endParaRPr lang="fr-FR" sz="1800" dirty="0">
              <a:latin typeface="Marianne" panose="02000000000000000000" pitchFamily="2" charset="0"/>
            </a:endParaRPr>
          </a:p>
          <a:p>
            <a:pPr marL="342900" indent="-342900">
              <a:lnSpc>
                <a:spcPct val="120000"/>
              </a:lnSpc>
              <a:spcAft>
                <a:spcPts val="1200"/>
              </a:spcAft>
              <a:buFont typeface="Police système Courant"/>
              <a:buChar char="→"/>
            </a:pPr>
            <a:endParaRPr lang="fr-FR" sz="2400" dirty="0">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1664631" y="273096"/>
            <a:ext cx="6408572" cy="702905"/>
          </a:xfrm>
          <a:prstGeom prst="rect">
            <a:avLst/>
          </a:prstGeom>
        </p:spPr>
      </p:pic>
      <p:sp>
        <p:nvSpPr>
          <p:cNvPr id="3"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Lettres de missions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26</a:t>
            </a:fld>
            <a:endParaRPr lang="fr-FR" dirty="0"/>
          </a:p>
        </p:txBody>
      </p:sp>
      <p:sp>
        <p:nvSpPr>
          <p:cNvPr id="3" name="Rectangle 2"/>
          <p:cNvSpPr/>
          <p:nvPr/>
        </p:nvSpPr>
        <p:spPr>
          <a:xfrm>
            <a:off x="395536" y="6451335"/>
            <a:ext cx="628698" cy="207749"/>
          </a:xfrm>
          <a:prstGeom prst="rect">
            <a:avLst/>
          </a:prstGeom>
        </p:spPr>
        <p:txBody>
          <a:bodyPr wrap="none">
            <a:spAutoFit/>
          </a:bodyPr>
          <a:lstStyle/>
          <a:p>
            <a:pPr lvl="0"/>
            <a:r>
              <a:rPr lang="fr-FR" sz="750" b="1" dirty="0">
                <a:solidFill>
                  <a:srgbClr val="000000"/>
                </a:solidFill>
              </a:rPr>
              <a:t>DGESCO </a:t>
            </a:r>
          </a:p>
        </p:txBody>
      </p:sp>
      <p:sp>
        <p:nvSpPr>
          <p:cNvPr id="9" name="Titre 3"/>
          <p:cNvSpPr txBox="1"/>
          <p:nvPr/>
        </p:nvSpPr>
        <p:spPr bwMode="gray">
          <a:xfrm>
            <a:off x="1259632" y="1844824"/>
            <a:ext cx="6624736" cy="23792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285750" indent="-285750">
              <a:lnSpc>
                <a:spcPct val="120000"/>
              </a:lnSpc>
              <a:buFont typeface="Arial" panose="020B0604020202020204" pitchFamily="34" charset="0"/>
              <a:buChar char="•"/>
            </a:pPr>
            <a:r>
              <a:rPr lang="fr-FR" sz="1600" b="0" dirty="0">
                <a:latin typeface="+mn-lt"/>
              </a:rPr>
              <a:t>Effectué par le chef d’établissement.</a:t>
            </a:r>
          </a:p>
          <a:p>
            <a:pPr>
              <a:lnSpc>
                <a:spcPct val="120000"/>
              </a:lnSpc>
            </a:pPr>
            <a:endParaRPr lang="fr-FR" sz="1600" b="0" dirty="0">
              <a:latin typeface="+mn-lt"/>
            </a:endParaRPr>
          </a:p>
          <a:p>
            <a:pPr marL="285750" indent="-285750">
              <a:lnSpc>
                <a:spcPct val="120000"/>
              </a:lnSpc>
              <a:buFont typeface="Arial" panose="020B0604020202020204" pitchFamily="34" charset="0"/>
              <a:buChar char="•"/>
            </a:pPr>
            <a:r>
              <a:rPr lang="fr-FR" sz="1600" b="0" dirty="0">
                <a:latin typeface="+mn-lt"/>
              </a:rPr>
              <a:t>L’inspecteur référent de l’établissement est associé au suivi</a:t>
            </a:r>
            <a:br>
              <a:rPr lang="fr-FR" sz="1600" b="0" dirty="0">
                <a:latin typeface="+mn-lt"/>
              </a:rPr>
            </a:br>
            <a:r>
              <a:rPr lang="fr-FR" sz="1600" b="0" dirty="0">
                <a:latin typeface="+mn-lt"/>
              </a:rPr>
              <a:t>des missions effectuées par les professeurs.</a:t>
            </a:r>
          </a:p>
          <a:p>
            <a:pPr marL="285750" indent="-285750">
              <a:lnSpc>
                <a:spcPct val="120000"/>
              </a:lnSpc>
              <a:buFont typeface="Arial" panose="020B0604020202020204" pitchFamily="34" charset="0"/>
              <a:buChar char="•"/>
            </a:pPr>
            <a:endParaRPr lang="fr-FR" sz="1600" b="0" dirty="0">
              <a:latin typeface="+mn-lt"/>
            </a:endParaRPr>
          </a:p>
          <a:p>
            <a:pPr marL="285750" indent="-285750">
              <a:lnSpc>
                <a:spcPct val="120000"/>
              </a:lnSpc>
              <a:buFont typeface="Arial" panose="020B0604020202020204" pitchFamily="34" charset="0"/>
              <a:buChar char="•"/>
            </a:pPr>
            <a:r>
              <a:rPr lang="fr-FR" sz="1600" b="0" dirty="0">
                <a:latin typeface="+mn-lt"/>
              </a:rPr>
              <a:t>Le chef d'établissement propose un redéploiement des missions</a:t>
            </a:r>
            <a:br>
              <a:rPr lang="fr-FR" sz="1600" b="0" dirty="0">
                <a:latin typeface="+mn-lt"/>
              </a:rPr>
            </a:br>
            <a:r>
              <a:rPr lang="fr-FR" sz="1600" b="0" dirty="0">
                <a:latin typeface="+mn-lt"/>
              </a:rPr>
              <a:t>de face à face pédagogique aux personnels qui ne pourraient</a:t>
            </a:r>
            <a:br>
              <a:rPr lang="fr-FR" sz="1600" b="0" dirty="0">
                <a:latin typeface="+mn-lt"/>
              </a:rPr>
            </a:br>
            <a:r>
              <a:rPr lang="fr-FR" sz="1600" b="0" dirty="0">
                <a:latin typeface="+mn-lt"/>
              </a:rPr>
              <a:t>les réaliser en totalité pour des motifs liés au service.</a:t>
            </a:r>
          </a:p>
          <a:p>
            <a:pPr marL="285750" indent="-285750">
              <a:lnSpc>
                <a:spcPct val="120000"/>
              </a:lnSpc>
              <a:buFont typeface="Arial" panose="020B0604020202020204" pitchFamily="34" charset="0"/>
              <a:buChar char="•"/>
            </a:pPr>
            <a:endParaRPr lang="fr-FR" sz="1600" b="0" dirty="0">
              <a:latin typeface="+mn-lt"/>
            </a:endParaRPr>
          </a:p>
          <a:p>
            <a:pPr>
              <a:lnSpc>
                <a:spcPct val="120000"/>
              </a:lnSpc>
            </a:pPr>
            <a:endParaRPr lang="fr-FR" sz="1600" b="0" dirty="0">
              <a:latin typeface="+mn-lt"/>
            </a:endParaRPr>
          </a:p>
          <a:p>
            <a:pPr>
              <a:lnSpc>
                <a:spcPct val="120000"/>
              </a:lnSpc>
            </a:pPr>
            <a:endParaRPr lang="fr-FR" sz="1600" b="0" dirty="0">
              <a:latin typeface="+mn-lt"/>
            </a:endParaRPr>
          </a:p>
          <a:p>
            <a:pPr>
              <a:lnSpc>
                <a:spcPct val="120000"/>
              </a:lnSpc>
            </a:pPr>
            <a:endParaRPr lang="fr-FR" sz="1600" b="0" dirty="0">
              <a:latin typeface="+mn-lt"/>
            </a:endParaRPr>
          </a:p>
        </p:txBody>
      </p:sp>
      <p:pic>
        <p:nvPicPr>
          <p:cNvPr id="2" name="Image 1"/>
          <p:cNvPicPr>
            <a:picLocks noChangeAspect="1"/>
          </p:cNvPicPr>
          <p:nvPr/>
        </p:nvPicPr>
        <p:blipFill>
          <a:blip r:embed="rId2"/>
          <a:stretch>
            <a:fillRect/>
          </a:stretch>
        </p:blipFill>
        <p:spPr>
          <a:xfrm>
            <a:off x="1619672" y="273096"/>
            <a:ext cx="7083833" cy="702905"/>
          </a:xfrm>
          <a:prstGeom prst="rect">
            <a:avLst/>
          </a:prstGeom>
        </p:spPr>
      </p:pic>
      <p:sp>
        <p:nvSpPr>
          <p:cNvPr id="6" name="Titre 1"/>
          <p:cNvSpPr txBox="1"/>
          <p:nvPr/>
        </p:nvSpPr>
        <p:spPr bwMode="gray">
          <a:xfrm>
            <a:off x="1979712" y="484690"/>
            <a:ext cx="6408572"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Suivi de l’accomplissement des missions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27</a:t>
            </a:fld>
            <a:endParaRPr lang="fr-FR" dirty="0"/>
          </a:p>
        </p:txBody>
      </p:sp>
      <p:sp>
        <p:nvSpPr>
          <p:cNvPr id="3" name="Rectangle 2"/>
          <p:cNvSpPr/>
          <p:nvPr/>
        </p:nvSpPr>
        <p:spPr>
          <a:xfrm>
            <a:off x="395536" y="6451335"/>
            <a:ext cx="628698" cy="207749"/>
          </a:xfrm>
          <a:prstGeom prst="rect">
            <a:avLst/>
          </a:prstGeom>
        </p:spPr>
        <p:txBody>
          <a:bodyPr wrap="none">
            <a:spAutoFit/>
          </a:bodyPr>
          <a:lstStyle/>
          <a:p>
            <a:pPr lvl="0"/>
            <a:r>
              <a:rPr lang="fr-FR" sz="750" b="1" dirty="0">
                <a:solidFill>
                  <a:srgbClr val="000000"/>
                </a:solidFill>
              </a:rPr>
              <a:t>DGESCO </a:t>
            </a:r>
          </a:p>
        </p:txBody>
      </p:sp>
      <p:sp>
        <p:nvSpPr>
          <p:cNvPr id="9" name="Titre 3"/>
          <p:cNvSpPr txBox="1"/>
          <p:nvPr/>
        </p:nvSpPr>
        <p:spPr bwMode="gray">
          <a:xfrm>
            <a:off x="395536" y="1556792"/>
            <a:ext cx="7848871" cy="3387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nSpc>
                <a:spcPct val="120000"/>
              </a:lnSpc>
            </a:pPr>
            <a:endParaRPr lang="fr-FR" sz="1600" b="0" dirty="0">
              <a:latin typeface="+mn-lt"/>
            </a:endParaRPr>
          </a:p>
          <a:p>
            <a:pPr marL="897255" indent="-285750">
              <a:lnSpc>
                <a:spcPct val="120000"/>
              </a:lnSpc>
              <a:buFont typeface="Arial" panose="020B0604020202020204" pitchFamily="34" charset="0"/>
              <a:buChar char="•"/>
              <a:tabLst>
                <a:tab pos="626745" algn="l"/>
              </a:tabLst>
            </a:pPr>
            <a:r>
              <a:rPr lang="fr-FR" sz="1600" b="0" dirty="0">
                <a:latin typeface="+mn-lt"/>
              </a:rPr>
              <a:t>Une nouvelle unité de compte est créée (Pacte), aux côtés des unités de compte ETP, HSE et IMP.</a:t>
            </a:r>
          </a:p>
          <a:p>
            <a:pPr marL="897255" indent="-285750">
              <a:lnSpc>
                <a:spcPct val="120000"/>
              </a:lnSpc>
              <a:buFont typeface="Arial" panose="020B0604020202020204" pitchFamily="34" charset="0"/>
              <a:buChar char="•"/>
              <a:tabLst>
                <a:tab pos="626745" algn="l"/>
              </a:tabLst>
            </a:pPr>
            <a:endParaRPr lang="fr-FR" sz="1600" b="0" dirty="0">
              <a:latin typeface="+mn-lt"/>
            </a:endParaRPr>
          </a:p>
          <a:p>
            <a:pPr marL="897255" indent="-285750">
              <a:lnSpc>
                <a:spcPct val="120000"/>
              </a:lnSpc>
              <a:buFont typeface="Arial" panose="020B0604020202020204" pitchFamily="34" charset="0"/>
              <a:buChar char="•"/>
              <a:tabLst>
                <a:tab pos="626745" algn="l"/>
              </a:tabLst>
            </a:pPr>
            <a:r>
              <a:rPr lang="fr-FR" sz="1600" b="0" dirty="0">
                <a:latin typeface="+mn-lt"/>
              </a:rPr>
              <a:t>Des évolutions sont prévues concernant les modules budgétaires des SIRH (EPP pour le second degré), afin de pouvoir doter les EPLE en unités Pacte (livraison prévue fin août 2023).</a:t>
            </a:r>
          </a:p>
          <a:p>
            <a:pPr marL="897255" indent="-285750">
              <a:lnSpc>
                <a:spcPct val="120000"/>
              </a:lnSpc>
              <a:buFont typeface="Arial" panose="020B0604020202020204" pitchFamily="34" charset="0"/>
              <a:buChar char="•"/>
              <a:tabLst>
                <a:tab pos="626745" algn="l"/>
              </a:tabLst>
            </a:pPr>
            <a:endParaRPr lang="fr-FR" sz="1600" b="0" dirty="0">
              <a:latin typeface="+mn-lt"/>
            </a:endParaRPr>
          </a:p>
          <a:p>
            <a:pPr marL="897255" indent="-285750">
              <a:lnSpc>
                <a:spcPct val="120000"/>
              </a:lnSpc>
              <a:buFont typeface="Arial" panose="020B0604020202020204" pitchFamily="34" charset="0"/>
              <a:buChar char="•"/>
              <a:tabLst>
                <a:tab pos="626745" algn="l"/>
              </a:tabLst>
            </a:pPr>
            <a:r>
              <a:rPr lang="fr-FR" sz="1600" b="0" dirty="0">
                <a:latin typeface="+mn-lt"/>
              </a:rPr>
              <a:t>L’attribution par les chefs d’établissement des unités Pacte aux personnels du 2</a:t>
            </a:r>
            <a:r>
              <a:rPr lang="fr-FR" sz="1600" b="0" baseline="30000" dirty="0">
                <a:latin typeface="+mn-lt"/>
              </a:rPr>
              <a:t>d</a:t>
            </a:r>
            <a:r>
              <a:rPr lang="fr-FR" sz="1600" b="0" dirty="0">
                <a:latin typeface="+mn-lt"/>
              </a:rPr>
              <a:t> degré se fera à l’aide de l’outil STSWEB (livraison prévue début septembre 2023).</a:t>
            </a:r>
          </a:p>
          <a:p>
            <a:pPr marL="285750" indent="-285750">
              <a:lnSpc>
                <a:spcPct val="120000"/>
              </a:lnSpc>
              <a:buFont typeface="Arial" panose="020B0604020202020204" pitchFamily="34" charset="0"/>
              <a:buChar char="•"/>
            </a:pPr>
            <a:endParaRPr lang="fr-FR" sz="1600" b="0" dirty="0">
              <a:latin typeface="+mn-lt"/>
            </a:endParaRPr>
          </a:p>
          <a:p>
            <a:pPr marL="285750" indent="-285750">
              <a:lnSpc>
                <a:spcPct val="120000"/>
              </a:lnSpc>
              <a:buFont typeface="Arial" panose="020B0604020202020204" pitchFamily="34" charset="0"/>
              <a:buChar char="•"/>
            </a:pPr>
            <a:endParaRPr lang="fr-FR" sz="1600" b="0" dirty="0">
              <a:latin typeface="+mn-lt"/>
            </a:endParaRPr>
          </a:p>
          <a:p>
            <a:pPr marL="285750" indent="-285750">
              <a:lnSpc>
                <a:spcPct val="120000"/>
              </a:lnSpc>
              <a:buFont typeface="Arial" panose="020B0604020202020204" pitchFamily="34" charset="0"/>
              <a:buChar char="•"/>
            </a:pPr>
            <a:endParaRPr lang="fr-FR" sz="1600" b="0" dirty="0">
              <a:latin typeface="+mn-lt"/>
            </a:endParaRPr>
          </a:p>
          <a:p>
            <a:pPr marL="285750" indent="-285750">
              <a:lnSpc>
                <a:spcPct val="120000"/>
              </a:lnSpc>
              <a:buFont typeface="Arial" panose="020B0604020202020204" pitchFamily="34" charset="0"/>
              <a:buChar char="•"/>
            </a:pPr>
            <a:endParaRPr lang="fr-FR" sz="1600" b="0" dirty="0">
              <a:latin typeface="+mn-lt"/>
            </a:endParaRPr>
          </a:p>
        </p:txBody>
      </p:sp>
      <p:pic>
        <p:nvPicPr>
          <p:cNvPr id="2" name="Image 1"/>
          <p:cNvPicPr>
            <a:picLocks noChangeAspect="1"/>
          </p:cNvPicPr>
          <p:nvPr/>
        </p:nvPicPr>
        <p:blipFill>
          <a:blip r:embed="rId2"/>
          <a:stretch>
            <a:fillRect/>
          </a:stretch>
        </p:blipFill>
        <p:spPr>
          <a:xfrm>
            <a:off x="1664631" y="273096"/>
            <a:ext cx="6408572" cy="702905"/>
          </a:xfrm>
          <a:prstGeom prst="rect">
            <a:avLst/>
          </a:prstGeom>
        </p:spPr>
      </p:pic>
      <p:sp>
        <p:nvSpPr>
          <p:cNvPr id="6"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Évolution des SIRH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28</a:t>
            </a:fld>
            <a:endParaRPr lang="fr-FR" dirty="0"/>
          </a:p>
        </p:txBody>
      </p:sp>
      <p:sp>
        <p:nvSpPr>
          <p:cNvPr id="3" name="Rectangle 2"/>
          <p:cNvSpPr/>
          <p:nvPr/>
        </p:nvSpPr>
        <p:spPr>
          <a:xfrm>
            <a:off x="395536" y="6451335"/>
            <a:ext cx="628698" cy="207749"/>
          </a:xfrm>
          <a:prstGeom prst="rect">
            <a:avLst/>
          </a:prstGeom>
        </p:spPr>
        <p:txBody>
          <a:bodyPr wrap="none">
            <a:spAutoFit/>
          </a:bodyPr>
          <a:lstStyle/>
          <a:p>
            <a:pPr lvl="0"/>
            <a:r>
              <a:rPr lang="fr-FR" sz="750" b="1" dirty="0">
                <a:solidFill>
                  <a:srgbClr val="000000"/>
                </a:solidFill>
              </a:rPr>
              <a:t>DGESCO </a:t>
            </a:r>
          </a:p>
        </p:txBody>
      </p:sp>
      <p:sp>
        <p:nvSpPr>
          <p:cNvPr id="10" name="ZoneTexte 9"/>
          <p:cNvSpPr txBox="1"/>
          <p:nvPr/>
        </p:nvSpPr>
        <p:spPr>
          <a:xfrm>
            <a:off x="548807" y="1556792"/>
            <a:ext cx="8046386" cy="3123932"/>
          </a:xfrm>
          <a:prstGeom prst="rect">
            <a:avLst/>
          </a:prstGeom>
          <a:noFill/>
        </p:spPr>
        <p:txBody>
          <a:bodyPr wrap="square" rtlCol="0">
            <a:spAutoFit/>
          </a:bodyPr>
          <a:lstStyle/>
          <a:p>
            <a:pPr>
              <a:spcAft>
                <a:spcPts val="600"/>
              </a:spcAft>
            </a:pPr>
            <a:r>
              <a:rPr lang="fr-FR" sz="1600" b="1" dirty="0"/>
              <a:t>Le Pacte en LP est constitué jusqu’à 6 parts fonctionnelles, avec par exemple : </a:t>
            </a:r>
          </a:p>
          <a:p>
            <a:r>
              <a:rPr lang="fr-FR" sz="1600" dirty="0"/>
              <a:t>• 1 part fonctionnelle « RCD », de 18h ;</a:t>
            </a:r>
          </a:p>
          <a:p>
            <a:r>
              <a:rPr lang="fr-FR" sz="1600" dirty="0"/>
              <a:t>• 3 parts de 24h chacune de missions de « face à face pédagogique » ; </a:t>
            </a:r>
          </a:p>
          <a:p>
            <a:r>
              <a:rPr lang="fr-FR" sz="1600" dirty="0"/>
              <a:t>• 2 parts fonctionnelles de type « engagement annuel ».</a:t>
            </a:r>
          </a:p>
          <a:p>
            <a:endParaRPr lang="fr-FR" sz="1600" b="1" dirty="0"/>
          </a:p>
          <a:p>
            <a:r>
              <a:rPr lang="fr-FR" sz="1600" b="1" dirty="0"/>
              <a:t>Il conduit à une rémunération pouvant aller jusqu’à 7 500 € bruts annuels.</a:t>
            </a:r>
          </a:p>
          <a:p>
            <a:endParaRPr lang="fr-FR" sz="1600" b="1" dirty="0"/>
          </a:p>
          <a:p>
            <a:r>
              <a:rPr lang="fr-FR" sz="1600" b="1" dirty="0"/>
              <a:t>Le Pacte à 6 parts fonctionnelles constitue une référence</a:t>
            </a:r>
          </a:p>
          <a:p>
            <a:endParaRPr lang="fr-FR" sz="1600" b="1" dirty="0"/>
          </a:p>
          <a:p>
            <a:r>
              <a:rPr lang="fr-FR" sz="1600" b="1" dirty="0"/>
              <a:t>Il appartient au chef d’établissement de l’adapter en fonction du projet d’établissement et du niveau d’engagement projeté du professeur.</a:t>
            </a:r>
          </a:p>
          <a:p>
            <a:endParaRPr lang="fr-FR" sz="1600" b="1" dirty="0">
              <a:latin typeface="Marianne" panose="02000000000000000000" pitchFamily="2" charset="0"/>
            </a:endParaRPr>
          </a:p>
        </p:txBody>
      </p:sp>
      <p:pic>
        <p:nvPicPr>
          <p:cNvPr id="6" name="Image 5"/>
          <p:cNvPicPr>
            <a:picLocks noChangeAspect="1"/>
          </p:cNvPicPr>
          <p:nvPr/>
        </p:nvPicPr>
        <p:blipFill>
          <a:blip r:embed="rId2"/>
          <a:stretch>
            <a:fillRect/>
          </a:stretch>
        </p:blipFill>
        <p:spPr>
          <a:xfrm>
            <a:off x="1664631" y="273096"/>
            <a:ext cx="6408572" cy="702905"/>
          </a:xfrm>
          <a:prstGeom prst="rect">
            <a:avLst/>
          </a:prstGeom>
        </p:spPr>
      </p:pic>
      <p:sp>
        <p:nvSpPr>
          <p:cNvPr id="7"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Synthèse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29</a:t>
            </a:fld>
            <a:endParaRPr lang="fr-FR" dirty="0"/>
          </a:p>
        </p:txBody>
      </p:sp>
      <p:sp>
        <p:nvSpPr>
          <p:cNvPr id="3" name="Rectangle 2"/>
          <p:cNvSpPr/>
          <p:nvPr/>
        </p:nvSpPr>
        <p:spPr>
          <a:xfrm>
            <a:off x="395536" y="6451335"/>
            <a:ext cx="628698" cy="207749"/>
          </a:xfrm>
          <a:prstGeom prst="rect">
            <a:avLst/>
          </a:prstGeom>
        </p:spPr>
        <p:txBody>
          <a:bodyPr wrap="none">
            <a:spAutoFit/>
          </a:bodyPr>
          <a:lstStyle/>
          <a:p>
            <a:pPr lvl="0"/>
            <a:r>
              <a:rPr lang="fr-FR" sz="750" b="1" dirty="0">
                <a:solidFill>
                  <a:srgbClr val="000000"/>
                </a:solidFill>
              </a:rPr>
              <a:t>DGESCO </a:t>
            </a:r>
          </a:p>
        </p:txBody>
      </p:sp>
      <p:pic>
        <p:nvPicPr>
          <p:cNvPr id="4" name="Image 3"/>
          <p:cNvPicPr>
            <a:picLocks noChangeAspect="1"/>
          </p:cNvPicPr>
          <p:nvPr/>
        </p:nvPicPr>
        <p:blipFill>
          <a:blip r:embed="rId2"/>
          <a:stretch>
            <a:fillRect/>
          </a:stretch>
        </p:blipFill>
        <p:spPr>
          <a:xfrm>
            <a:off x="1817031" y="260648"/>
            <a:ext cx="6408572" cy="702905"/>
          </a:xfrm>
          <a:prstGeom prst="rect">
            <a:avLst/>
          </a:prstGeom>
        </p:spPr>
      </p:pic>
      <p:pic>
        <p:nvPicPr>
          <p:cNvPr id="6" name="Image 5"/>
          <p:cNvPicPr>
            <a:picLocks noChangeAspect="1"/>
          </p:cNvPicPr>
          <p:nvPr/>
        </p:nvPicPr>
        <p:blipFill>
          <a:blip r:embed="rId2"/>
          <a:stretch>
            <a:fillRect/>
          </a:stretch>
        </p:blipFill>
        <p:spPr>
          <a:xfrm rot="10800000">
            <a:off x="1664631" y="637862"/>
            <a:ext cx="6408572" cy="702905"/>
          </a:xfrm>
          <a:prstGeom prst="rect">
            <a:avLst/>
          </a:prstGeom>
        </p:spPr>
      </p:pic>
      <p:sp>
        <p:nvSpPr>
          <p:cNvPr id="7"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Fiche de répartition des missions </a:t>
            </a:r>
            <a:br>
              <a:rPr lang="fr-FR" sz="2400" dirty="0">
                <a:latin typeface="+mn-lt"/>
              </a:rPr>
            </a:br>
            <a:r>
              <a:rPr lang="fr-FR" sz="2400" dirty="0">
                <a:latin typeface="+mn-lt"/>
              </a:rPr>
              <a:t>pour chaque professeur en LP pacté</a:t>
            </a:r>
          </a:p>
        </p:txBody>
      </p:sp>
      <p:pic>
        <p:nvPicPr>
          <p:cNvPr id="10" name="Image 9">
            <a:extLst>
              <a:ext uri="{FF2B5EF4-FFF2-40B4-BE49-F238E27FC236}">
                <a16:creationId xmlns:a16="http://schemas.microsoft.com/office/drawing/2014/main" id="{54AAB519-F31D-D3FC-21AC-8E4657703C42}"/>
              </a:ext>
            </a:extLst>
          </p:cNvPr>
          <p:cNvPicPr>
            <a:picLocks noChangeAspect="1"/>
          </p:cNvPicPr>
          <p:nvPr/>
        </p:nvPicPr>
        <p:blipFill>
          <a:blip r:embed="rId3"/>
          <a:stretch>
            <a:fillRect/>
          </a:stretch>
        </p:blipFill>
        <p:spPr>
          <a:xfrm>
            <a:off x="179512" y="1242719"/>
            <a:ext cx="8964488" cy="52086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60000" y="6378000"/>
            <a:ext cx="683608" cy="480000"/>
          </a:xfrm>
        </p:spPr>
        <p:txBody>
          <a:bodyPr/>
          <a:lstStyle/>
          <a:p>
            <a:r>
              <a:rPr lang="fr-FR" dirty="0">
                <a:latin typeface="Marianne" panose="02000000000000000000" pitchFamily="2" charset="0"/>
              </a:rPr>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3</a:t>
            </a:fld>
            <a:endParaRPr lang="fr-FR" dirty="0"/>
          </a:p>
        </p:txBody>
      </p:sp>
      <p:sp>
        <p:nvSpPr>
          <p:cNvPr id="22" name="Titre 3"/>
          <p:cNvSpPr txBox="1"/>
          <p:nvPr/>
        </p:nvSpPr>
        <p:spPr bwMode="gray">
          <a:xfrm>
            <a:off x="1220002" y="1155976"/>
            <a:ext cx="7290580" cy="56886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285750" indent="-285750">
              <a:lnSpc>
                <a:spcPct val="100000"/>
              </a:lnSpc>
              <a:spcAft>
                <a:spcPts val="600"/>
              </a:spcAft>
              <a:buFont typeface="Arial" panose="020B0604020202020204" pitchFamily="34" charset="0"/>
              <a:buChar char="•"/>
            </a:pPr>
            <a:r>
              <a:rPr lang="fr-FR" sz="1600" dirty="0">
                <a:latin typeface="+mn-lt"/>
              </a:rPr>
              <a:t>Dote de moyens nouveaux les équipes éducatives des lycées professionnels pour mieux : </a:t>
            </a:r>
          </a:p>
          <a:p>
            <a:pPr marL="897255" indent="-285750">
              <a:lnSpc>
                <a:spcPct val="100000"/>
              </a:lnSpc>
              <a:buFont typeface="Arial" panose="020B0604020202020204" pitchFamily="34" charset="0"/>
              <a:buChar char="•"/>
            </a:pPr>
            <a:r>
              <a:rPr lang="fr-FR" sz="1400" b="0" dirty="0">
                <a:latin typeface="+mn-lt"/>
              </a:rPr>
              <a:t>accompagner l’élève et remédier à ses difficultés ;</a:t>
            </a:r>
          </a:p>
          <a:p>
            <a:pPr marL="897255" lvl="0" indent="-285750">
              <a:lnSpc>
                <a:spcPct val="100000"/>
              </a:lnSpc>
              <a:buFont typeface="Arial" panose="020B0604020202020204" pitchFamily="34" charset="0"/>
              <a:buChar char="•"/>
            </a:pPr>
            <a:r>
              <a:rPr lang="fr-FR" sz="1400" b="0" dirty="0">
                <a:latin typeface="+mn-lt"/>
              </a:rPr>
              <a:t>	soutenir l’élève et son projet ;</a:t>
            </a:r>
          </a:p>
          <a:p>
            <a:pPr marL="897255" lvl="0" indent="-285750">
              <a:lnSpc>
                <a:spcPct val="100000"/>
              </a:lnSpc>
              <a:buFont typeface="Arial" panose="020B0604020202020204" pitchFamily="34" charset="0"/>
              <a:buChar char="•"/>
            </a:pPr>
            <a:r>
              <a:rPr lang="fr-FR" sz="1400" b="0" dirty="0">
                <a:latin typeface="+mn-lt"/>
              </a:rPr>
              <a:t>soutenir le projet d’établissement ;</a:t>
            </a:r>
          </a:p>
          <a:p>
            <a:pPr marL="897255" lvl="0" indent="-285750">
              <a:lnSpc>
                <a:spcPct val="100000"/>
              </a:lnSpc>
              <a:buFont typeface="Arial" panose="020B0604020202020204" pitchFamily="34" charset="0"/>
              <a:buChar char="•"/>
            </a:pPr>
            <a:r>
              <a:rPr lang="fr-FR" sz="1400" b="0" dirty="0">
                <a:latin typeface="+mn-lt"/>
              </a:rPr>
              <a:t>soutenir le lien de l’établissement avec son tissu économique.</a:t>
            </a:r>
          </a:p>
          <a:p>
            <a:pPr marL="285750" lvl="0" indent="-285750">
              <a:lnSpc>
                <a:spcPct val="100000"/>
              </a:lnSpc>
              <a:buFontTx/>
              <a:buChar char="-"/>
            </a:pPr>
            <a:endParaRPr lang="fr-FR" sz="1400" b="0" dirty="0">
              <a:latin typeface="+mn-lt"/>
            </a:endParaRPr>
          </a:p>
          <a:p>
            <a:pPr marL="285750" indent="-285750">
              <a:lnSpc>
                <a:spcPct val="100000"/>
              </a:lnSpc>
              <a:buFont typeface="Arial" panose="020B0604020202020204" pitchFamily="34" charset="0"/>
              <a:buChar char="•"/>
            </a:pPr>
            <a:r>
              <a:rPr lang="fr-FR" sz="1600" dirty="0">
                <a:latin typeface="+mn-lt"/>
              </a:rPr>
              <a:t>Permet de donner plus d’ambition à certaines missions déjà accomplies et d’en déployer de nouvelles.</a:t>
            </a:r>
          </a:p>
          <a:p>
            <a:pPr>
              <a:lnSpc>
                <a:spcPct val="100000"/>
              </a:lnSpc>
            </a:pPr>
            <a:r>
              <a:rPr lang="fr-FR" sz="1400" b="0" dirty="0">
                <a:latin typeface="+mn-lt"/>
              </a:rPr>
              <a:t> </a:t>
            </a:r>
          </a:p>
          <a:p>
            <a:pPr marL="285750" indent="-285750">
              <a:lnSpc>
                <a:spcPct val="100000"/>
              </a:lnSpc>
              <a:buFont typeface="Arial" panose="020B0604020202020204" pitchFamily="34" charset="0"/>
              <a:buChar char="•"/>
            </a:pPr>
            <a:r>
              <a:rPr lang="fr-FR" sz="1600" dirty="0">
                <a:latin typeface="+mn-lt"/>
              </a:rPr>
              <a:t>Repose sur le volontariat et l’engagement des professeurs.</a:t>
            </a:r>
          </a:p>
          <a:p>
            <a:pPr algn="just">
              <a:lnSpc>
                <a:spcPct val="100000"/>
              </a:lnSpc>
            </a:pPr>
            <a:endParaRPr lang="fr-FR" sz="1600" dirty="0">
              <a:latin typeface="+mn-lt"/>
            </a:endParaRPr>
          </a:p>
          <a:p>
            <a:pPr algn="just">
              <a:lnSpc>
                <a:spcPct val="100000"/>
              </a:lnSpc>
            </a:pPr>
            <a:endParaRPr lang="fr-FR" sz="1400" b="0" dirty="0">
              <a:latin typeface="+mn-lt"/>
            </a:endParaRPr>
          </a:p>
          <a:p>
            <a:pPr algn="just">
              <a:lnSpc>
                <a:spcPct val="100000"/>
              </a:lnSpc>
            </a:pPr>
            <a:endParaRPr lang="fr-FR" sz="1400" b="0" dirty="0">
              <a:latin typeface="+mn-lt"/>
            </a:endParaRPr>
          </a:p>
          <a:p>
            <a:pPr algn="just">
              <a:lnSpc>
                <a:spcPct val="100000"/>
              </a:lnSpc>
            </a:pPr>
            <a:endParaRPr lang="fr-FR" sz="1400" b="0" dirty="0">
              <a:latin typeface="+mn-lt"/>
            </a:endParaRPr>
          </a:p>
          <a:p>
            <a:pPr algn="just">
              <a:lnSpc>
                <a:spcPct val="100000"/>
              </a:lnSpc>
            </a:pPr>
            <a:endParaRPr lang="fr-FR" sz="1400" b="0" dirty="0">
              <a:latin typeface="+mn-lt"/>
            </a:endParaRPr>
          </a:p>
          <a:p>
            <a:pPr algn="just">
              <a:lnSpc>
                <a:spcPct val="100000"/>
              </a:lnSpc>
            </a:pPr>
            <a:endParaRPr lang="fr-FR" sz="1400" b="0" dirty="0">
              <a:latin typeface="+mn-lt"/>
            </a:endParaRPr>
          </a:p>
          <a:p>
            <a:pPr algn="just">
              <a:lnSpc>
                <a:spcPct val="100000"/>
              </a:lnSpc>
              <a:spcAft>
                <a:spcPts val="600"/>
              </a:spcAft>
            </a:pPr>
            <a:r>
              <a:rPr lang="fr-FR" sz="1600" dirty="0">
                <a:latin typeface="+mn-lt"/>
              </a:rPr>
              <a:t>Le Pacte en lycée professionnel est proposé aux : </a:t>
            </a:r>
          </a:p>
          <a:p>
            <a:pPr marL="897255" indent="-271780" algn="just">
              <a:lnSpc>
                <a:spcPct val="100000"/>
              </a:lnSpc>
              <a:buFont typeface="Arial" panose="020B0604020202020204" pitchFamily="34" charset="0"/>
              <a:buChar char="•"/>
            </a:pPr>
            <a:r>
              <a:rPr lang="fr-FR" sz="1400" b="0" dirty="0">
                <a:latin typeface="+mn-lt"/>
              </a:rPr>
              <a:t>professeurs </a:t>
            </a:r>
            <a:r>
              <a:rPr lang="fr-FR" sz="1400" b="0" dirty="0" smtClean="0">
                <a:latin typeface="+mn-lt"/>
              </a:rPr>
              <a:t>de </a:t>
            </a:r>
            <a:r>
              <a:rPr lang="fr-FR" sz="1400" b="0" dirty="0">
                <a:latin typeface="+mn-lt"/>
              </a:rPr>
              <a:t>lycées professionnels </a:t>
            </a:r>
            <a:r>
              <a:rPr lang="fr-FR" sz="1400" b="0" dirty="0" smtClean="0">
                <a:latin typeface="+mn-lt"/>
              </a:rPr>
              <a:t>;</a:t>
            </a:r>
          </a:p>
          <a:p>
            <a:pPr marL="897255" indent="-271780" algn="just">
              <a:lnSpc>
                <a:spcPct val="100000"/>
              </a:lnSpc>
              <a:buFont typeface="Arial" panose="020B0604020202020204" pitchFamily="34" charset="0"/>
              <a:buChar char="•"/>
            </a:pPr>
            <a:r>
              <a:rPr lang="fr-FR" sz="1400" b="0" dirty="0" smtClean="0">
                <a:latin typeface="+mn-lt"/>
              </a:rPr>
              <a:t>Autres professeurs en lycée professionnel (PEPS, professeurs documentalistes)</a:t>
            </a:r>
            <a:endParaRPr lang="fr-FR" sz="1400" b="0" dirty="0">
              <a:latin typeface="+mn-lt"/>
            </a:endParaRPr>
          </a:p>
          <a:p>
            <a:pPr marL="897255" indent="-271780" algn="just">
              <a:lnSpc>
                <a:spcPct val="100000"/>
              </a:lnSpc>
              <a:buFont typeface="Arial" panose="020B0604020202020204" pitchFamily="34" charset="0"/>
              <a:buChar char="•"/>
            </a:pPr>
            <a:r>
              <a:rPr lang="fr-FR" sz="1400" b="0" dirty="0">
                <a:latin typeface="+mn-lt"/>
              </a:rPr>
              <a:t>personnels assimilés (CPE, </a:t>
            </a:r>
            <a:r>
              <a:rPr lang="fr-FR" sz="1400" b="0" dirty="0" err="1" smtClean="0">
                <a:latin typeface="+mn-lt"/>
              </a:rPr>
              <a:t>PsyEN</a:t>
            </a:r>
            <a:r>
              <a:rPr lang="fr-FR" sz="1400" b="0" dirty="0" smtClean="0">
                <a:latin typeface="+mn-lt"/>
              </a:rPr>
              <a:t>…) </a:t>
            </a:r>
            <a:r>
              <a:rPr lang="fr-FR" sz="1400" b="0" dirty="0">
                <a:latin typeface="+mn-lt"/>
              </a:rPr>
              <a:t>;</a:t>
            </a:r>
          </a:p>
          <a:p>
            <a:pPr marL="897255" indent="-271780" algn="just">
              <a:lnSpc>
                <a:spcPct val="100000"/>
              </a:lnSpc>
              <a:buFont typeface="Arial" panose="020B0604020202020204" pitchFamily="34" charset="0"/>
              <a:buChar char="•"/>
            </a:pPr>
            <a:r>
              <a:rPr lang="fr-FR" sz="1400" b="0" dirty="0">
                <a:latin typeface="+mn-lt"/>
              </a:rPr>
              <a:t>enseignants affectés en section de technicien supérieur.</a:t>
            </a:r>
          </a:p>
          <a:p>
            <a:pPr lvl="0">
              <a:lnSpc>
                <a:spcPct val="100000"/>
              </a:lnSpc>
            </a:pPr>
            <a:endParaRPr lang="fr-FR" sz="1400" b="0" dirty="0">
              <a:latin typeface="+mn-lt"/>
            </a:endParaRPr>
          </a:p>
          <a:p>
            <a:pPr>
              <a:lnSpc>
                <a:spcPct val="100000"/>
              </a:lnSpc>
            </a:pPr>
            <a:r>
              <a:rPr lang="fr-FR" sz="1400" b="0" dirty="0">
                <a:latin typeface="+mn-lt"/>
              </a:rPr>
              <a:t> </a:t>
            </a:r>
          </a:p>
          <a:p>
            <a:pPr>
              <a:lnSpc>
                <a:spcPct val="100000"/>
              </a:lnSpc>
            </a:pPr>
            <a:endParaRPr lang="fr-FR" sz="1400" b="0" dirty="0">
              <a:latin typeface="+mn-lt"/>
            </a:endParaRPr>
          </a:p>
        </p:txBody>
      </p:sp>
      <p:pic>
        <p:nvPicPr>
          <p:cNvPr id="10" name="Image 9"/>
          <p:cNvPicPr>
            <a:picLocks noChangeAspect="1"/>
          </p:cNvPicPr>
          <p:nvPr/>
        </p:nvPicPr>
        <p:blipFill>
          <a:blip r:embed="rId2"/>
          <a:stretch>
            <a:fillRect/>
          </a:stretch>
        </p:blipFill>
        <p:spPr>
          <a:xfrm>
            <a:off x="1664631" y="273096"/>
            <a:ext cx="6408572" cy="702905"/>
          </a:xfrm>
          <a:prstGeom prst="rect">
            <a:avLst/>
          </a:prstGeom>
        </p:spPr>
      </p:pic>
      <p:sp>
        <p:nvSpPr>
          <p:cNvPr id="11"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Le Pacte en lycée professionnel</a:t>
            </a:r>
          </a:p>
        </p:txBody>
      </p:sp>
      <p:sp>
        <p:nvSpPr>
          <p:cNvPr id="12" name="ZoneTexte 11"/>
          <p:cNvSpPr txBox="1"/>
          <p:nvPr/>
        </p:nvSpPr>
        <p:spPr>
          <a:xfrm>
            <a:off x="1475656" y="3884275"/>
            <a:ext cx="6048672" cy="984885"/>
          </a:xfrm>
          <a:prstGeom prst="rect">
            <a:avLst/>
          </a:prstGeom>
          <a:solidFill>
            <a:srgbClr val="E7792B">
              <a:alpha val="14804"/>
            </a:srgbClr>
          </a:solidFill>
        </p:spPr>
        <p:txBody>
          <a:bodyPr wrap="square" rtlCol="0">
            <a:spAutoFit/>
          </a:bodyPr>
          <a:lstStyle/>
          <a:p>
            <a:r>
              <a:rPr lang="fr-FR" sz="1600" b="0" i="0" dirty="0">
                <a:solidFill>
                  <a:srgbClr val="E7792B"/>
                </a:solidFill>
                <a:effectLst/>
                <a:latin typeface="+mj-lt"/>
              </a:rPr>
              <a:t>IMPORTANT :</a:t>
            </a:r>
            <a:br>
              <a:rPr lang="fr-FR" sz="1600" b="0" i="0" dirty="0">
                <a:solidFill>
                  <a:srgbClr val="E7792B"/>
                </a:solidFill>
                <a:effectLst/>
                <a:latin typeface="+mj-lt"/>
              </a:rPr>
            </a:br>
            <a:r>
              <a:rPr lang="fr-FR" sz="1400" b="0" dirty="0">
                <a:latin typeface="+mj-lt"/>
              </a:rPr>
              <a:t>le terme « lycée professionnel » est utilisé pour désigner tout lycée accueillant des formations professionnelles, lycée professionnel ou lycée polyvalent avec une section d’enseignement professionnel.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60000" y="6378000"/>
            <a:ext cx="683608" cy="480000"/>
          </a:xfrm>
        </p:spPr>
        <p:txBody>
          <a:bodyPr/>
          <a:lstStyle/>
          <a:p>
            <a:r>
              <a:rPr lang="fr-FR" dirty="0">
                <a:latin typeface="Marianne" panose="02000000000000000000" pitchFamily="2" charset="0"/>
              </a:rPr>
              <a:t>DGESCO A2</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4</a:t>
            </a:fld>
            <a:endParaRPr lang="fr-FR" dirty="0"/>
          </a:p>
        </p:txBody>
      </p:sp>
      <p:sp>
        <p:nvSpPr>
          <p:cNvPr id="22" name="Titre 3"/>
          <p:cNvSpPr txBox="1"/>
          <p:nvPr/>
        </p:nvSpPr>
        <p:spPr bwMode="gray">
          <a:xfrm>
            <a:off x="826219" y="1304682"/>
            <a:ext cx="7586750" cy="22233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nSpc>
                <a:spcPct val="120000"/>
              </a:lnSpc>
            </a:pPr>
            <a:r>
              <a:rPr lang="fr-FR" sz="1600" dirty="0">
                <a:latin typeface="+mn-lt"/>
              </a:rPr>
              <a:t>Pour chaque enseignant volontaire, le Pacte en voie professionnelle peut être constitué jusqu’à 6 parts fonctionnelles parmi : </a:t>
            </a:r>
            <a:endParaRPr lang="fr-FR" sz="1600" dirty="0">
              <a:solidFill>
                <a:schemeClr val="accent1"/>
              </a:solidFill>
              <a:latin typeface="+mn-lt"/>
            </a:endParaRPr>
          </a:p>
          <a:p>
            <a:pPr>
              <a:lnSpc>
                <a:spcPct val="120000"/>
              </a:lnSpc>
            </a:pPr>
            <a:endParaRPr lang="fr-FR" sz="1600" b="0" dirty="0">
              <a:latin typeface="+mn-lt"/>
            </a:endParaRPr>
          </a:p>
          <a:p>
            <a:pPr marL="285750" indent="-285750">
              <a:lnSpc>
                <a:spcPct val="120000"/>
              </a:lnSpc>
              <a:buFont typeface="Arial" panose="020B0604020202020204" pitchFamily="34" charset="0"/>
              <a:buChar char="•"/>
            </a:pPr>
            <a:r>
              <a:rPr lang="fr-FR" sz="1600" b="0" dirty="0">
                <a:latin typeface="+mn-lt"/>
              </a:rPr>
              <a:t>le remplacement de courte durée (RCD) de 18h</a:t>
            </a:r>
            <a:br>
              <a:rPr lang="fr-FR" sz="1600" b="0" dirty="0">
                <a:latin typeface="+mn-lt"/>
              </a:rPr>
            </a:br>
            <a:r>
              <a:rPr lang="fr-FR" sz="1600" b="0" dirty="0">
                <a:latin typeface="+mn-lt"/>
              </a:rPr>
              <a:t>dans des formations infra bac ;</a:t>
            </a:r>
          </a:p>
          <a:p>
            <a:pPr marL="285750" lvl="0" indent="-285750">
              <a:lnSpc>
                <a:spcPct val="120000"/>
              </a:lnSpc>
              <a:buFont typeface="Arial" panose="020B0604020202020204" pitchFamily="34" charset="0"/>
              <a:buChar char="•"/>
            </a:pPr>
            <a:r>
              <a:rPr lang="fr-FR" sz="1600" b="0" dirty="0">
                <a:latin typeface="+mn-lt"/>
              </a:rPr>
              <a:t>le « face à face pédagogique » par parts fonctionnelles de 24h ;</a:t>
            </a:r>
          </a:p>
          <a:p>
            <a:pPr marL="285750" lvl="0" indent="-285750">
              <a:lnSpc>
                <a:spcPct val="120000"/>
              </a:lnSpc>
              <a:buFont typeface="Arial" panose="020B0604020202020204" pitchFamily="34" charset="0"/>
              <a:buChar char="•"/>
            </a:pPr>
            <a:r>
              <a:rPr lang="fr-FR" sz="1600" b="0" dirty="0">
                <a:latin typeface="+mn-lt"/>
              </a:rPr>
              <a:t>l’« engagement annuel » (forfait).</a:t>
            </a:r>
          </a:p>
          <a:p>
            <a:pPr>
              <a:lnSpc>
                <a:spcPct val="120000"/>
              </a:lnSpc>
            </a:pPr>
            <a:endParaRPr lang="fr-FR" sz="1600" b="0" dirty="0">
              <a:latin typeface="Marianne" panose="02000000000000000000" pitchFamily="2" charset="0"/>
            </a:endParaRPr>
          </a:p>
        </p:txBody>
      </p:sp>
      <p:pic>
        <p:nvPicPr>
          <p:cNvPr id="6" name="Image 5"/>
          <p:cNvPicPr>
            <a:picLocks noChangeAspect="1"/>
          </p:cNvPicPr>
          <p:nvPr/>
        </p:nvPicPr>
        <p:blipFill>
          <a:blip r:embed="rId2"/>
          <a:stretch>
            <a:fillRect/>
          </a:stretch>
        </p:blipFill>
        <p:spPr>
          <a:xfrm>
            <a:off x="1664631" y="273096"/>
            <a:ext cx="6408572" cy="702905"/>
          </a:xfrm>
          <a:prstGeom prst="rect">
            <a:avLst/>
          </a:prstGeom>
        </p:spPr>
      </p:pic>
      <p:sp>
        <p:nvSpPr>
          <p:cNvPr id="7"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Structuration du pacte en LP</a:t>
            </a:r>
          </a:p>
        </p:txBody>
      </p:sp>
      <p:sp>
        <p:nvSpPr>
          <p:cNvPr id="10" name="Rectangle 9"/>
          <p:cNvSpPr/>
          <p:nvPr/>
        </p:nvSpPr>
        <p:spPr>
          <a:xfrm>
            <a:off x="1034982" y="3721986"/>
            <a:ext cx="7169224" cy="993674"/>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fr-FR" sz="1600" dirty="0">
                <a:solidFill>
                  <a:schemeClr val="tx1"/>
                </a:solidFill>
              </a:rPr>
              <a:t>Le Pacte conduit à une rémunération pouvant aller</a:t>
            </a:r>
            <a:br>
              <a:rPr lang="fr-FR" sz="1600" dirty="0">
                <a:solidFill>
                  <a:schemeClr val="tx1"/>
                </a:solidFill>
              </a:rPr>
            </a:br>
            <a:r>
              <a:rPr lang="fr-FR" sz="1600" b="1" dirty="0">
                <a:solidFill>
                  <a:schemeClr val="tx1"/>
                </a:solidFill>
              </a:rPr>
              <a:t>jusqu’à 7 500 € bruts annuels </a:t>
            </a:r>
            <a:r>
              <a:rPr lang="fr-FR" sz="1600" dirty="0">
                <a:solidFill>
                  <a:schemeClr val="tx1"/>
                </a:solidFill>
              </a:rPr>
              <a:t>(défiscalisée et désocialisée)</a:t>
            </a:r>
          </a:p>
          <a:p>
            <a:pPr algn="ctr"/>
            <a:endParaRPr lang="fr-FR" sz="1600" dirty="0">
              <a:solidFill>
                <a:schemeClr val="tx1"/>
              </a:solidFill>
              <a:latin typeface="Marianne" panose="02000000000000000000" pitchFamily="2" charset="0"/>
            </a:endParaRPr>
          </a:p>
        </p:txBody>
      </p:sp>
      <p:pic>
        <p:nvPicPr>
          <p:cNvPr id="11" name="Image 10" descr="Une image contenant noir et blanc, fumée&#10;&#10;Description générée automatiquement"/>
          <p:cNvPicPr/>
          <p:nvPr/>
        </p:nvPicPr>
        <p:blipFill>
          <a:blip r:embed="rId3"/>
          <a:stretch>
            <a:fillRect/>
          </a:stretch>
        </p:blipFill>
        <p:spPr>
          <a:xfrm rot="17514112" flipH="1" flipV="1">
            <a:off x="838797" y="3184046"/>
            <a:ext cx="409575" cy="1387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latin typeface="Marianne" panose="02000000000000000000" pitchFamily="2" charset="0"/>
              </a:rPr>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5</a:t>
            </a:fld>
            <a:endParaRPr lang="fr-FR" dirty="0"/>
          </a:p>
        </p:txBody>
      </p:sp>
      <p:sp>
        <p:nvSpPr>
          <p:cNvPr id="18" name="Rectangle 17"/>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2"/>
          <a:stretch>
            <a:fillRect/>
          </a:stretch>
        </p:blipFill>
        <p:spPr>
          <a:xfrm>
            <a:off x="107504" y="1556792"/>
            <a:ext cx="7056784" cy="1382802"/>
          </a:xfrm>
          <a:prstGeom prst="rect">
            <a:avLst/>
          </a:prstGeom>
        </p:spPr>
      </p:pic>
      <p:pic>
        <p:nvPicPr>
          <p:cNvPr id="20" name="Image 19"/>
          <p:cNvPicPr>
            <a:picLocks noChangeAspect="1"/>
          </p:cNvPicPr>
          <p:nvPr/>
        </p:nvPicPr>
        <p:blipFill>
          <a:blip r:embed="rId2"/>
          <a:stretch>
            <a:fillRect/>
          </a:stretch>
        </p:blipFill>
        <p:spPr>
          <a:xfrm rot="10800000">
            <a:off x="365920" y="2363530"/>
            <a:ext cx="5286199" cy="1382802"/>
          </a:xfrm>
          <a:prstGeom prst="rect">
            <a:avLst/>
          </a:prstGeom>
        </p:spPr>
      </p:pic>
      <p:sp>
        <p:nvSpPr>
          <p:cNvPr id="21" name="Espace réservé du texte 5"/>
          <p:cNvSpPr txBox="1"/>
          <p:nvPr/>
        </p:nvSpPr>
        <p:spPr bwMode="gray">
          <a:xfrm>
            <a:off x="755576" y="1931482"/>
            <a:ext cx="7992888" cy="166338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4400" dirty="0"/>
              <a:t>Le Pacte des lycées professionnels</a:t>
            </a:r>
            <a:br>
              <a:rPr lang="fr-FR" sz="4400" dirty="0"/>
            </a:br>
            <a:r>
              <a:rPr lang="fr-FR" sz="4400" dirty="0"/>
              <a:t>est composé de :</a:t>
            </a:r>
          </a:p>
          <a:p>
            <a:r>
              <a:rPr lang="fr-FR" sz="4400" b="1" dirty="0"/>
              <a:t>Parts fonctionnelles RCD pour 18h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t>6</a:t>
            </a:fld>
            <a:endParaRPr lang="fr-FR" dirty="0"/>
          </a:p>
        </p:txBody>
      </p:sp>
      <p:sp>
        <p:nvSpPr>
          <p:cNvPr id="7" name="Espace réservé du contenu 6"/>
          <p:cNvSpPr>
            <a:spLocks noGrp="1"/>
          </p:cNvSpPr>
          <p:nvPr>
            <p:ph sz="quarter" idx="14"/>
          </p:nvPr>
        </p:nvSpPr>
        <p:spPr>
          <a:xfrm>
            <a:off x="928838" y="1844824"/>
            <a:ext cx="7286242" cy="3518912"/>
          </a:xfrm>
        </p:spPr>
        <p:txBody>
          <a:bodyPr>
            <a:spAutoFit/>
          </a:bodyPr>
          <a:lstStyle/>
          <a:p>
            <a:pPr>
              <a:spcAft>
                <a:spcPts val="1200"/>
              </a:spcAft>
            </a:pPr>
            <a:r>
              <a:rPr lang="fr-FR" sz="1600" b="1" dirty="0"/>
              <a:t>Organisation de la continuité éducative : tous les moyens pour améliorer la couverture des absences sont mobilisés, dont le Pacte.</a:t>
            </a:r>
          </a:p>
          <a:p>
            <a:r>
              <a:rPr lang="fr-FR" sz="1600" dirty="0"/>
              <a:t>→</a:t>
            </a:r>
            <a:r>
              <a:rPr lang="fr-FR" sz="1600" dirty="0">
                <a:sym typeface="Wingdings" panose="05000000000000000000" pitchFamily="2" charset="2"/>
              </a:rPr>
              <a:t> </a:t>
            </a:r>
            <a:r>
              <a:rPr lang="fr-FR" sz="1600" dirty="0"/>
              <a:t>Mission qui peut concerner tout professeur du second degré s’engageant volontairement dans le Pacte. </a:t>
            </a:r>
          </a:p>
          <a:p>
            <a:endParaRPr lang="fr-FR" sz="1600" dirty="0"/>
          </a:p>
          <a:p>
            <a:pPr marL="342900" indent="-342900">
              <a:spcAft>
                <a:spcPts val="1100"/>
              </a:spcAft>
              <a:buFont typeface="Arial" panose="020B0604020202020204" pitchFamily="34" charset="0"/>
              <a:buChar char="•"/>
            </a:pPr>
            <a:r>
              <a:rPr lang="fr-FR" sz="1600" dirty="0"/>
              <a:t>Les enveloppes qui sont attribuées en complément des moyens en HS doivent permettre la couverture des absences.</a:t>
            </a:r>
          </a:p>
          <a:p>
            <a:pPr marL="342900" indent="-342900">
              <a:spcAft>
                <a:spcPts val="1100"/>
              </a:spcAft>
              <a:buFont typeface="Arial" panose="020B0604020202020204" pitchFamily="34" charset="0"/>
              <a:buChar char="•"/>
            </a:pPr>
            <a:r>
              <a:rPr lang="fr-FR" sz="1600" dirty="0"/>
              <a:t>Le chef d’établissement organise le remplacement de courte durée (moins de 15 jours).</a:t>
            </a:r>
          </a:p>
          <a:p>
            <a:pPr marL="342900" indent="-342900">
              <a:spcAft>
                <a:spcPts val="1100"/>
              </a:spcAft>
              <a:buFont typeface="Arial" panose="020B0604020202020204" pitchFamily="34" charset="0"/>
              <a:buChar char="•"/>
            </a:pPr>
            <a:r>
              <a:rPr lang="fr-FR" sz="1600" dirty="0"/>
              <a:t>Il identifie les besoins, recense les professeurs volontaires et met en œuvre le remplacement tout au long de l’année de façon prioritaire sur les autres missions.</a:t>
            </a:r>
          </a:p>
        </p:txBody>
      </p:sp>
      <p:sp>
        <p:nvSpPr>
          <p:cNvPr id="11" name="Titre 3"/>
          <p:cNvSpPr txBox="1"/>
          <p:nvPr/>
        </p:nvSpPr>
        <p:spPr bwMode="gray">
          <a:xfrm>
            <a:off x="395536" y="4969429"/>
            <a:ext cx="8352928" cy="12678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600" b="0" dirty="0">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2411761" y="390126"/>
            <a:ext cx="4752528" cy="820696"/>
          </a:xfrm>
          <a:prstGeom prst="rect">
            <a:avLst/>
          </a:prstGeom>
        </p:spPr>
      </p:pic>
      <p:pic>
        <p:nvPicPr>
          <p:cNvPr id="3" name="Image 2"/>
          <p:cNvPicPr>
            <a:picLocks noChangeAspect="1"/>
          </p:cNvPicPr>
          <p:nvPr/>
        </p:nvPicPr>
        <p:blipFill>
          <a:blip r:embed="rId2"/>
          <a:stretch>
            <a:fillRect/>
          </a:stretch>
        </p:blipFill>
        <p:spPr>
          <a:xfrm>
            <a:off x="1313892" y="136126"/>
            <a:ext cx="7380311" cy="820696"/>
          </a:xfrm>
          <a:prstGeom prst="rect">
            <a:avLst/>
          </a:prstGeom>
        </p:spPr>
      </p:pic>
      <p:sp>
        <p:nvSpPr>
          <p:cNvPr id="4" name="Titre 1"/>
          <p:cNvSpPr txBox="1"/>
          <p:nvPr/>
        </p:nvSpPr>
        <p:spPr>
          <a:xfrm>
            <a:off x="1547664" y="332656"/>
            <a:ext cx="6912768" cy="979270"/>
          </a:xfrm>
          <a:prstGeom prst="rect">
            <a:avLst/>
          </a:prstGeom>
        </p:spPr>
        <p:txBody>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Remplacement de courte durée,</a:t>
            </a:r>
            <a:br>
              <a:rPr lang="fr-FR" sz="2400" dirty="0">
                <a:latin typeface="+mn-lt"/>
              </a:rPr>
            </a:br>
            <a:r>
              <a:rPr lang="fr-FR" sz="2400" dirty="0">
                <a:latin typeface="+mn-lt"/>
              </a:rPr>
              <a:t>une mission prioritaire </a:t>
            </a:r>
          </a:p>
        </p:txBody>
      </p:sp>
      <p:sp>
        <p:nvSpPr>
          <p:cNvPr id="6" name="ZoneTexte 5"/>
          <p:cNvSpPr txBox="1"/>
          <p:nvPr/>
        </p:nvSpPr>
        <p:spPr>
          <a:xfrm>
            <a:off x="3837255" y="1099015"/>
            <a:ext cx="2333584" cy="338554"/>
          </a:xfrm>
          <a:prstGeom prst="rect">
            <a:avLst/>
          </a:prstGeom>
          <a:noFill/>
        </p:spPr>
        <p:txBody>
          <a:bodyPr wrap="square" rtlCol="0">
            <a:spAutoFit/>
          </a:bodyPr>
          <a:lstStyle/>
          <a:p>
            <a:pPr algn="ctr"/>
            <a:r>
              <a:rPr lang="fr-FR" sz="1600" dirty="0"/>
              <a:t>18h par mission/an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latin typeface="Marianne" panose="02000000000000000000" pitchFamily="2" charset="0"/>
              </a:rPr>
              <a:t>DGESCO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7</a:t>
            </a:fld>
            <a:endParaRPr lang="fr-FR" dirty="0"/>
          </a:p>
        </p:txBody>
      </p:sp>
      <p:sp>
        <p:nvSpPr>
          <p:cNvPr id="2" name="Rectangle 1"/>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stretch>
            <a:fillRect/>
          </a:stretch>
        </p:blipFill>
        <p:spPr>
          <a:xfrm>
            <a:off x="107504" y="1110094"/>
            <a:ext cx="7056784" cy="1382802"/>
          </a:xfrm>
          <a:prstGeom prst="rect">
            <a:avLst/>
          </a:prstGeom>
        </p:spPr>
      </p:pic>
      <p:pic>
        <p:nvPicPr>
          <p:cNvPr id="7" name="Image 6"/>
          <p:cNvPicPr>
            <a:picLocks noChangeAspect="1"/>
          </p:cNvPicPr>
          <p:nvPr/>
        </p:nvPicPr>
        <p:blipFill>
          <a:blip r:embed="rId2"/>
          <a:stretch>
            <a:fillRect/>
          </a:stretch>
        </p:blipFill>
        <p:spPr>
          <a:xfrm rot="10800000">
            <a:off x="365920" y="1916832"/>
            <a:ext cx="5286199" cy="1382802"/>
          </a:xfrm>
          <a:prstGeom prst="rect">
            <a:avLst/>
          </a:prstGeom>
        </p:spPr>
      </p:pic>
      <p:sp>
        <p:nvSpPr>
          <p:cNvPr id="9" name="Espace réservé du texte 5"/>
          <p:cNvSpPr txBox="1"/>
          <p:nvPr/>
        </p:nvSpPr>
        <p:spPr bwMode="gray">
          <a:xfrm>
            <a:off x="755576" y="1484784"/>
            <a:ext cx="7992888" cy="166338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4400" dirty="0"/>
              <a:t>Le Pacte des lycées professionnels</a:t>
            </a:r>
            <a:br>
              <a:rPr lang="fr-FR" sz="4400" dirty="0"/>
            </a:br>
            <a:r>
              <a:rPr lang="fr-FR" sz="4400" dirty="0"/>
              <a:t>est composé de :</a:t>
            </a:r>
          </a:p>
          <a:p>
            <a:r>
              <a:rPr lang="fr-FR" sz="4400" b="1" dirty="0"/>
              <a:t>Parts fonctionnelles</a:t>
            </a:r>
            <a:br>
              <a:rPr lang="fr-FR" sz="4400" b="1" dirty="0"/>
            </a:br>
            <a:r>
              <a:rPr lang="fr-FR" sz="4400" b="1" dirty="0"/>
              <a:t>de type « face à face pédagogique » (de 24h)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t>DGESCO</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8</a:t>
            </a:fld>
            <a:endParaRPr lang="fr-FR" dirty="0"/>
          </a:p>
        </p:txBody>
      </p:sp>
      <p:sp>
        <p:nvSpPr>
          <p:cNvPr id="6" name="Espace réservé du contenu 5"/>
          <p:cNvSpPr>
            <a:spLocks noGrp="1"/>
          </p:cNvSpPr>
          <p:nvPr>
            <p:ph sz="quarter" idx="14"/>
          </p:nvPr>
        </p:nvSpPr>
        <p:spPr>
          <a:xfrm>
            <a:off x="472941" y="4365104"/>
            <a:ext cx="8423999" cy="1224136"/>
          </a:xfrm>
        </p:spPr>
        <p:txBody>
          <a:bodyPr/>
          <a:lstStyle/>
          <a:p>
            <a:pPr marL="285750" indent="-285750">
              <a:buFont typeface="Arial" panose="020B0604020202020204" pitchFamily="34" charset="0"/>
              <a:buChar char="•"/>
            </a:pPr>
            <a:endParaRPr lang="fr-FR" sz="1800" dirty="0"/>
          </a:p>
          <a:p>
            <a:endParaRPr lang="fr-FR" dirty="0"/>
          </a:p>
        </p:txBody>
      </p:sp>
      <p:sp>
        <p:nvSpPr>
          <p:cNvPr id="13" name="Titre 1"/>
          <p:cNvSpPr txBox="1"/>
          <p:nvPr/>
        </p:nvSpPr>
        <p:spPr bwMode="gray">
          <a:xfrm>
            <a:off x="1312066" y="1701523"/>
            <a:ext cx="6437312" cy="3194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n-lt"/>
              </a:rPr>
              <a:t>Permettre aux lycéens de suivre des options.</a:t>
            </a:r>
          </a:p>
        </p:txBody>
      </p:sp>
      <p:sp>
        <p:nvSpPr>
          <p:cNvPr id="14" name="Espace réservé du contenu 5"/>
          <p:cNvSpPr txBox="1"/>
          <p:nvPr/>
        </p:nvSpPr>
        <p:spPr bwMode="gray">
          <a:xfrm>
            <a:off x="1367644" y="3470153"/>
            <a:ext cx="6408711" cy="268835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400" dirty="0"/>
              <a:t>La liste de ces options peut être enrichie en fonction des projets de l’établissement, des ressources internes et des partenariats.</a:t>
            </a:r>
          </a:p>
          <a:p>
            <a:endParaRPr lang="fr-FR" sz="1400" dirty="0"/>
          </a:p>
          <a:p>
            <a:r>
              <a:rPr lang="fr-FR" sz="1400" dirty="0"/>
              <a:t>Leur contenu ne repose pas sur un programme, mais les enseignants volontaires pourront prendre appui sur un cadrage général, des ressources et des outils, mis à disposition notamment sur le site Eduscol. </a:t>
            </a:r>
          </a:p>
          <a:p>
            <a:endParaRPr lang="fr-FR" sz="1400" dirty="0"/>
          </a:p>
          <a:p>
            <a:r>
              <a:rPr lang="fr-FR" sz="1400" dirty="0"/>
              <a:t>Les élèves peuvent choisir de suivre une à deux options au maximum, dont l’horaire vient s’ajouter à leur emploi du temps.</a:t>
            </a:r>
          </a:p>
          <a:p>
            <a:endParaRPr lang="fr-FR" dirty="0">
              <a:latin typeface="Marianne" panose="02000000000000000000" pitchFamily="2" charset="0"/>
            </a:endParaRPr>
          </a:p>
        </p:txBody>
      </p:sp>
      <p:sp>
        <p:nvSpPr>
          <p:cNvPr id="9" name="Rectangle 8"/>
          <p:cNvSpPr/>
          <p:nvPr/>
        </p:nvSpPr>
        <p:spPr>
          <a:xfrm>
            <a:off x="1314297" y="2083573"/>
            <a:ext cx="6437312" cy="1224136"/>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fr-FR" sz="1600" dirty="0">
                <a:solidFill>
                  <a:schemeClr val="tx1"/>
                </a:solidFill>
              </a:rPr>
              <a:t>Permettre aux lycéens une ouverture et un épanouissement</a:t>
            </a:r>
            <a:br>
              <a:rPr lang="fr-FR" sz="1600" dirty="0">
                <a:solidFill>
                  <a:schemeClr val="tx1"/>
                </a:solidFill>
              </a:rPr>
            </a:br>
            <a:r>
              <a:rPr lang="fr-FR" sz="1600" dirty="0">
                <a:solidFill>
                  <a:schemeClr val="tx1"/>
                </a:solidFill>
              </a:rPr>
              <a:t>à travers un choix d’options (codage, entreprenariat, LV2,</a:t>
            </a:r>
            <a:br>
              <a:rPr lang="fr-FR" sz="1600" dirty="0">
                <a:solidFill>
                  <a:schemeClr val="tx1"/>
                </a:solidFill>
              </a:rPr>
            </a:br>
            <a:r>
              <a:rPr lang="fr-FR" sz="1600" dirty="0">
                <a:solidFill>
                  <a:schemeClr val="tx1"/>
                </a:solidFill>
              </a:rPr>
              <a:t>art oratoire, philosophie, etc.) </a:t>
            </a:r>
            <a:br>
              <a:rPr lang="fr-FR" sz="1600" dirty="0">
                <a:solidFill>
                  <a:schemeClr val="tx1"/>
                </a:solidFill>
              </a:rPr>
            </a:br>
            <a:r>
              <a:rPr lang="fr-FR" sz="1600" dirty="0">
                <a:solidFill>
                  <a:schemeClr val="tx1"/>
                </a:solidFill>
              </a:rPr>
              <a:t>(parts fonctionnelles de 24h)</a:t>
            </a:r>
          </a:p>
        </p:txBody>
      </p:sp>
      <p:pic>
        <p:nvPicPr>
          <p:cNvPr id="15" name="Image 14"/>
          <p:cNvPicPr>
            <a:picLocks noChangeAspect="1"/>
          </p:cNvPicPr>
          <p:nvPr/>
        </p:nvPicPr>
        <p:blipFill>
          <a:blip r:embed="rId2"/>
          <a:stretch>
            <a:fillRect/>
          </a:stretch>
        </p:blipFill>
        <p:spPr>
          <a:xfrm>
            <a:off x="1817031" y="260648"/>
            <a:ext cx="6408572" cy="702905"/>
          </a:xfrm>
          <a:prstGeom prst="rect">
            <a:avLst/>
          </a:prstGeom>
        </p:spPr>
      </p:pic>
      <p:pic>
        <p:nvPicPr>
          <p:cNvPr id="16" name="Image 15"/>
          <p:cNvPicPr>
            <a:picLocks noChangeAspect="1"/>
          </p:cNvPicPr>
          <p:nvPr/>
        </p:nvPicPr>
        <p:blipFill>
          <a:blip r:embed="rId2"/>
          <a:stretch>
            <a:fillRect/>
          </a:stretch>
        </p:blipFill>
        <p:spPr>
          <a:xfrm rot="10800000">
            <a:off x="1664631" y="637862"/>
            <a:ext cx="6408572" cy="702905"/>
          </a:xfrm>
          <a:prstGeom prst="rect">
            <a:avLst/>
          </a:prstGeom>
        </p:spPr>
      </p:pic>
      <p:sp>
        <p:nvSpPr>
          <p:cNvPr id="17"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a:t>
            </a:r>
            <a:br>
              <a:rPr lang="fr-FR" sz="2400" dirty="0">
                <a:latin typeface="+mn-lt"/>
              </a:rPr>
            </a:br>
            <a:r>
              <a:rPr lang="fr-FR" sz="2400" dirty="0">
                <a:latin typeface="+mn-lt"/>
              </a:rPr>
              <a:t>« face à face pédagogique » (24h)</a:t>
            </a:r>
          </a:p>
          <a:p>
            <a:pPr algn="ctr"/>
            <a:endParaRPr lang="fr-FR" sz="2400" dirty="0">
              <a:latin typeface="Marianne"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466" y="1556792"/>
            <a:ext cx="8424000" cy="4575342"/>
          </a:xfrm>
        </p:spPr>
        <p:txBody>
          <a:bodyPr/>
          <a:lstStyle/>
          <a:p>
            <a:r>
              <a:rPr lang="fr-FR" sz="1800" dirty="0">
                <a:latin typeface="+mn-lt"/>
              </a:rPr>
              <a:t>Résorber les difficultés scolaires.</a:t>
            </a:r>
          </a:p>
        </p:txBody>
      </p:sp>
      <p:sp>
        <p:nvSpPr>
          <p:cNvPr id="4" name="Espace réservé du pied de page 3"/>
          <p:cNvSpPr>
            <a:spLocks noGrp="1"/>
          </p:cNvSpPr>
          <p:nvPr>
            <p:ph type="ftr" sz="quarter" idx="11"/>
          </p:nvPr>
        </p:nvSpPr>
        <p:spPr/>
        <p:txBody>
          <a:bodyPr/>
          <a:lstStyle/>
          <a:p>
            <a:r>
              <a:rPr lang="fr-FR" dirty="0"/>
              <a:t>DGESCO</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t>9</a:t>
            </a:fld>
            <a:endParaRPr lang="fr-FR" dirty="0"/>
          </a:p>
        </p:txBody>
      </p:sp>
      <p:sp>
        <p:nvSpPr>
          <p:cNvPr id="6" name="Espace réservé du contenu 5"/>
          <p:cNvSpPr>
            <a:spLocks noGrp="1"/>
          </p:cNvSpPr>
          <p:nvPr>
            <p:ph sz="quarter" idx="14"/>
          </p:nvPr>
        </p:nvSpPr>
        <p:spPr>
          <a:xfrm>
            <a:off x="467545" y="2047339"/>
            <a:ext cx="8202989" cy="4550013"/>
          </a:xfrm>
        </p:spPr>
        <p:txBody>
          <a:bodyPr/>
          <a:lstStyle/>
          <a:p>
            <a:r>
              <a:rPr lang="fr-FR" sz="1600" b="1" dirty="0"/>
              <a:t>Intervenir auprès de petits groupes d’élèves selon leurs besoins et difficultés</a:t>
            </a:r>
            <a:br>
              <a:rPr lang="fr-FR" sz="1600" b="1" dirty="0"/>
            </a:br>
            <a:r>
              <a:rPr lang="fr-FR" sz="1600" b="1" dirty="0"/>
              <a:t>(troubles dys, handicaps, difficultés dans les enseignements)</a:t>
            </a:r>
          </a:p>
          <a:p>
            <a:r>
              <a:rPr lang="fr-FR" sz="1600" b="1" dirty="0"/>
              <a:t>(parts fonctionnelles de 24h)</a:t>
            </a:r>
          </a:p>
          <a:p>
            <a:endParaRPr lang="fr-FR" sz="800" dirty="0"/>
          </a:p>
          <a:p>
            <a:r>
              <a:rPr lang="fr-FR" sz="1400" dirty="0"/>
              <a:t>La prise en compte des acquis de l’élève, de ses difficultés, de ses rythmes d’apprentissage et de ses besoins de formation constitue un facteur clé de réussite du parcours de l’élève engagé en voie professionnelle. La nature des actions à conduire et le suivi des modalités pédagogiques mises en œuvre dans ce cadre sont définis au sein de chaque établissement.</a:t>
            </a:r>
          </a:p>
          <a:p>
            <a:endParaRPr lang="fr-FR" sz="400" dirty="0"/>
          </a:p>
          <a:p>
            <a:r>
              <a:rPr lang="fr-FR" sz="1400" dirty="0"/>
              <a:t>Les professeurs en LP volontaires prennent en charge des élèves en petits groupes : </a:t>
            </a:r>
          </a:p>
          <a:p>
            <a:r>
              <a:rPr lang="fr-FR" sz="1400" dirty="0"/>
              <a:t> -  temps d’intervention en complément ou en parallèle des enseignements et dispositions existantes, notamment les tests de positionnement à l’entrée en formation, l’accompagnement personnalisé et la consolidation, ce qui nécessite de travailler leur articulation avec l’équipe des professeurs ;</a:t>
            </a:r>
          </a:p>
          <a:p>
            <a:r>
              <a:rPr lang="fr-FR" sz="1400" dirty="0"/>
              <a:t> - pour permettre l’enseignement des heures de français et de mathématqiues en groupes à effectifs réduits ; La constitution de groupes à effectifs réduits doit permettre de proposer des modalités pédagogiques qui ne peuvent être mises en œuvre en classe ou demi-classe.</a:t>
            </a:r>
          </a:p>
          <a:p>
            <a:endParaRPr lang="fr-FR" dirty="0"/>
          </a:p>
        </p:txBody>
      </p:sp>
      <p:sp>
        <p:nvSpPr>
          <p:cNvPr id="13" name="Titre 1"/>
          <p:cNvSpPr txBox="1"/>
          <p:nvPr/>
        </p:nvSpPr>
        <p:spPr bwMode="gray">
          <a:xfrm>
            <a:off x="467545" y="2047339"/>
            <a:ext cx="8424000" cy="9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dirty="0"/>
          </a:p>
        </p:txBody>
      </p:sp>
      <p:sp>
        <p:nvSpPr>
          <p:cNvPr id="14" name="Espace réservé du contenu 5"/>
          <p:cNvSpPr txBox="1"/>
          <p:nvPr/>
        </p:nvSpPr>
        <p:spPr bwMode="gray">
          <a:xfrm>
            <a:off x="360000" y="2564904"/>
            <a:ext cx="8424000" cy="11792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050" b="0" kern="1200">
                <a:solidFill>
                  <a:schemeClr val="tx1"/>
                </a:solidFill>
                <a:latin typeface="+mn-lt"/>
                <a:ea typeface="+mn-ea"/>
                <a:cs typeface="+mn-cs"/>
              </a:defRPr>
            </a:lvl1pPr>
            <a:lvl2pPr marL="252095" indent="-71755" algn="l" defTabSz="914400" rtl="0" eaLnBrk="1" latinLnBrk="0" hangingPunct="1">
              <a:lnSpc>
                <a:spcPct val="100000"/>
              </a:lnSpc>
              <a:spcBef>
                <a:spcPts val="600"/>
              </a:spcBef>
              <a:spcAft>
                <a:spcPts val="600"/>
              </a:spcAft>
              <a:buFont typeface="Arial" panose="020B0604020202020204" pitchFamily="34" charset="0"/>
              <a:buChar char="•"/>
              <a:defRPr sz="950" kern="1200">
                <a:solidFill>
                  <a:schemeClr val="tx1"/>
                </a:solidFill>
                <a:latin typeface="+mn-lt"/>
                <a:ea typeface="+mn-ea"/>
                <a:cs typeface="+mn-cs"/>
              </a:defRPr>
            </a:lvl2pPr>
            <a:lvl3pPr marL="43180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850" kern="1200">
                <a:solidFill>
                  <a:schemeClr val="tx1"/>
                </a:solidFill>
                <a:latin typeface="+mn-lt"/>
                <a:ea typeface="+mn-ea"/>
                <a:cs typeface="+mn-cs"/>
              </a:defRPr>
            </a:lvl3pPr>
            <a:lvl4pPr marL="6121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50" kern="1200">
                <a:solidFill>
                  <a:schemeClr val="tx1"/>
                </a:solidFill>
                <a:latin typeface="+mn-lt"/>
                <a:ea typeface="+mn-ea"/>
                <a:cs typeface="+mn-cs"/>
              </a:defRPr>
            </a:lvl4pPr>
            <a:lvl5pPr marL="828040" indent="-71755" algn="l" defTabSz="914400" rtl="0" eaLnBrk="1" latinLnBrk="0" hangingPunct="1">
              <a:lnSpc>
                <a:spcPct val="100000"/>
              </a:lnSpc>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dirty="0"/>
          </a:p>
        </p:txBody>
      </p:sp>
      <p:pic>
        <p:nvPicPr>
          <p:cNvPr id="21" name="Image 20"/>
          <p:cNvPicPr>
            <a:picLocks noChangeAspect="1"/>
          </p:cNvPicPr>
          <p:nvPr/>
        </p:nvPicPr>
        <p:blipFill>
          <a:blip r:embed="rId2"/>
          <a:stretch>
            <a:fillRect/>
          </a:stretch>
        </p:blipFill>
        <p:spPr>
          <a:xfrm>
            <a:off x="1817031" y="260648"/>
            <a:ext cx="6408572" cy="702905"/>
          </a:xfrm>
          <a:prstGeom prst="rect">
            <a:avLst/>
          </a:prstGeom>
        </p:spPr>
      </p:pic>
      <p:pic>
        <p:nvPicPr>
          <p:cNvPr id="22" name="Image 21"/>
          <p:cNvPicPr>
            <a:picLocks noChangeAspect="1"/>
          </p:cNvPicPr>
          <p:nvPr/>
        </p:nvPicPr>
        <p:blipFill>
          <a:blip r:embed="rId2"/>
          <a:stretch>
            <a:fillRect/>
          </a:stretch>
        </p:blipFill>
        <p:spPr>
          <a:xfrm rot="10800000">
            <a:off x="1664631" y="637862"/>
            <a:ext cx="6408572" cy="702905"/>
          </a:xfrm>
          <a:prstGeom prst="rect">
            <a:avLst/>
          </a:prstGeom>
        </p:spPr>
      </p:pic>
      <p:sp>
        <p:nvSpPr>
          <p:cNvPr id="23" name="Titre 1"/>
          <p:cNvSpPr txBox="1"/>
          <p:nvPr/>
        </p:nvSpPr>
        <p:spPr bwMode="gray">
          <a:xfrm>
            <a:off x="1979712" y="484690"/>
            <a:ext cx="5778411" cy="3307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n-lt"/>
              </a:rPr>
              <a:t>Action de type</a:t>
            </a:r>
            <a:br>
              <a:rPr lang="fr-FR" sz="2400" dirty="0">
                <a:latin typeface="+mn-lt"/>
              </a:rPr>
            </a:br>
            <a:r>
              <a:rPr lang="fr-FR" sz="2400" dirty="0">
                <a:latin typeface="+mn-lt"/>
              </a:rPr>
              <a:t>« face à face pédagogique » (24h)</a:t>
            </a:r>
          </a:p>
          <a:p>
            <a:pPr algn="ctr"/>
            <a:endParaRPr lang="fr-FR" sz="2400" dirty="0">
              <a:latin typeface="Marianne" panose="02000000000000000000" pitchFamily="2" charset="0"/>
            </a:endParaRPr>
          </a:p>
        </p:txBody>
      </p:sp>
    </p:spTree>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3511</Words>
  <Application>Microsoft Office PowerPoint</Application>
  <PresentationFormat>Affichage à l'écran (4:3)</PresentationFormat>
  <Paragraphs>301</Paragraphs>
  <Slides>29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29</vt:i4>
      </vt:variant>
    </vt:vector>
  </HeadingPairs>
  <TitlesOfParts>
    <vt:vector size="38" baseType="lpstr">
      <vt:lpstr>Arial</vt:lpstr>
      <vt:lpstr>Calibri</vt:lpstr>
      <vt:lpstr>Marianne</vt:lpstr>
      <vt:lpstr>Police système Courant</vt:lpstr>
      <vt:lpstr>Symbol</vt:lpstr>
      <vt:lpstr>Times New Roman</vt:lpstr>
      <vt:lpstr>Wingdings</vt:lpstr>
      <vt:lpstr>MINISTÈRIEL</vt:lpstr>
      <vt:lpstr>1_MINISTÈRIEL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Résorber les difficultés scolaires.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BENOIT BRIGARDIS</cp:lastModifiedBy>
  <cp:revision>570</cp:revision>
  <cp:lastPrinted>2023-06-06T07:54:00Z</cp:lastPrinted>
  <dcterms:created xsi:type="dcterms:W3CDTF">2020-03-05T15:21:00Z</dcterms:created>
  <dcterms:modified xsi:type="dcterms:W3CDTF">2023-06-19T10:03:23Z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0x0101001ED554ABE583F94A97202B3FD4AB56F1</vt:lpwstr>
  </property>
  <property fmtid="{D5CDD505-2E9C-101B-9397-08002B2CF9AE}" pid="3" name="ICV">
    <vt:lpwstr>AA7BBAE7D1C44449AD12C3F5F1ECA93E</vt:lpwstr>
  </property>
  <property fmtid="{D5CDD505-2E9C-101B-9397-08002B2CF9AE}" pid="4" name="KSOProductBuildVer">
    <vt:lpwstr>1036-11.2.0.11537</vt:lpwstr>
  </property>
</Properties>
</file>