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21"/>
  </p:notesMasterIdLst>
  <p:sldIdLst>
    <p:sldId id="331" r:id="rId5"/>
    <p:sldId id="330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41" r:id="rId14"/>
    <p:sldId id="342" r:id="rId15"/>
    <p:sldId id="343" r:id="rId16"/>
    <p:sldId id="344" r:id="rId17"/>
    <p:sldId id="345" r:id="rId18"/>
    <p:sldId id="347" r:id="rId19"/>
    <p:sldId id="339" r:id="rId20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NISTÈRIEL" id="{0B896E98-F45E-4768-8620-EDDF394BE181}">
          <p14:sldIdLst>
            <p14:sldId id="331"/>
            <p14:sldId id="330"/>
            <p14:sldId id="332"/>
            <p14:sldId id="333"/>
            <p14:sldId id="334"/>
            <p14:sldId id="335"/>
            <p14:sldId id="336"/>
            <p14:sldId id="337"/>
            <p14:sldId id="338"/>
            <p14:sldId id="341"/>
            <p14:sldId id="342"/>
            <p14:sldId id="343"/>
            <p14:sldId id="344"/>
            <p14:sldId id="345"/>
            <p14:sldId id="347"/>
            <p14:sldId id="339"/>
          </p14:sldIdLst>
        </p14:section>
        <p14:section name="MÉTHODOLOGIE" id="{EB03BDE6-D677-4574-A7BF-9721F91BDEB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7"/>
    <p:restoredTop sz="94660"/>
  </p:normalViewPr>
  <p:slideViewPr>
    <p:cSldViewPr showGuides="1">
      <p:cViewPr varScale="1">
        <p:scale>
          <a:sx n="152" d="100"/>
          <a:sy n="152" d="100"/>
        </p:scale>
        <p:origin x="444" y="132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10/03/2023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 smtClean="0"/>
              <a:t>Le taux d’emploi du Bac pro Travaux publics dans le CFA de Bretagne est de 87 %, soit 25 points de plus que pour le Bac pro Commercialisation et services en restauration au CFA </a:t>
            </a:r>
            <a:r>
              <a:rPr lang="fr-FR" sz="1200" dirty="0" err="1" smtClean="0"/>
              <a:t>Ferrandi</a:t>
            </a:r>
            <a:r>
              <a:rPr lang="fr-FR" sz="1200" dirty="0" smtClean="0"/>
              <a:t> à Paris (62 %). Cependant, pour ce dernier couple {formation * CFA} du tertiaire, le taux de poursuite d’études est plus élevé : 50 % contre 39 %. </a:t>
            </a:r>
          </a:p>
          <a:p>
            <a:endParaRPr lang="fr-FR" sz="1200" dirty="0" smtClean="0"/>
          </a:p>
          <a:p>
            <a:r>
              <a:rPr lang="fr-FR" sz="1200" dirty="0" smtClean="0"/>
              <a:t>Par ailleurs, 21 % des élèves en bac pro du CFA Travaux publics de Bretagne ont interrompu leur formation au cours des 3 années du cycle prévu (52 % dans le CFA </a:t>
            </a:r>
            <a:r>
              <a:rPr lang="fr-FR" sz="1200" dirty="0" err="1" smtClean="0"/>
              <a:t>Ferrandi</a:t>
            </a:r>
            <a:r>
              <a:rPr lang="fr-FR" sz="1200" dirty="0" smtClean="0"/>
              <a:t> - Cet indicateur figure dans les fichiers </a:t>
            </a:r>
            <a:r>
              <a:rPr lang="fr-FR" sz="1200" dirty="0" err="1" smtClean="0"/>
              <a:t>excel</a:t>
            </a:r>
            <a:r>
              <a:rPr lang="fr-FR" sz="1200" dirty="0" smtClean="0"/>
              <a:t> uniquement).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8079D-27BB-479B-8497-30A8375BBB39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1092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7494"/>
            <a:ext cx="7668344" cy="228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0000"/>
            <a:ext cx="4716611" cy="14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064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1836000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D0EA-3984-4EFE-BA96-6006491F4618}" type="datetimeFigureOut">
              <a:rPr lang="fr-FR" smtClean="0"/>
              <a:t>10/03/2023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5221-45AF-42D3-A04B-47B5FEA31A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0695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8000"/>
            <a:ext cx="1693141" cy="50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798" r:id="rId6"/>
    <p:sldLayoutId id="2147483813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inserjeunes.education.gouv.fr/diffusion/accueil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3000" dirty="0"/>
              <a:t>Indicateurs de </a:t>
            </a:r>
            <a:r>
              <a:rPr lang="fr-FR" sz="3000" dirty="0" smtClean="0"/>
              <a:t>Valeur ajoutée</a:t>
            </a:r>
            <a:r>
              <a:rPr lang="fr-FR" sz="3000" dirty="0"/>
              <a:t/>
            </a:r>
            <a:br>
              <a:rPr lang="fr-FR" sz="3000" dirty="0"/>
            </a:br>
            <a:r>
              <a:rPr lang="fr-FR" sz="3000" dirty="0"/>
              <a:t>du lycée </a:t>
            </a:r>
            <a:r>
              <a:rPr lang="fr-FR" sz="3000" i="1" dirty="0"/>
              <a:t>(</a:t>
            </a:r>
            <a:r>
              <a:rPr lang="fr-FR" sz="3000" i="1" dirty="0" smtClean="0"/>
              <a:t>préciser LE NOM)</a:t>
            </a:r>
          </a:p>
          <a:p>
            <a:endParaRPr lang="fr-FR" sz="1800" i="1" dirty="0" smtClean="0"/>
          </a:p>
          <a:p>
            <a:r>
              <a:rPr lang="fr-FR" sz="1800" i="1" dirty="0" smtClean="0"/>
              <a:t>Session </a:t>
            </a:r>
            <a:r>
              <a:rPr lang="fr-FR" sz="1800" i="1" dirty="0" smtClean="0"/>
              <a:t>2022</a:t>
            </a:r>
            <a:endParaRPr lang="fr-FR" sz="180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fr-FR" cap="all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depp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Quels objectifs ?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17/03/2022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depp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242857"/>
            <a:ext cx="4419048" cy="1314286"/>
          </a:xfrm>
          <a:prstGeom prst="rect">
            <a:avLst/>
          </a:prstGeom>
        </p:spPr>
      </p:pic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12398" y="19884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fr-FR" alt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fr-FR" altLang="fr-F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Proposer </a:t>
            </a:r>
            <a:r>
              <a:rPr lang="fr-FR" alt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 </a:t>
            </a:r>
            <a:r>
              <a:rPr lang="fr-FR" altLang="fr-FR" sz="1200" b="1" dirty="0"/>
              <a:t>éléments d’information en lien avec l’entrée dans la vie active pour éclairer les choix des jeunes de l’enseignement professionnel pour les niveaux CAP à BTS en formation scolaire ou par apprentissage</a:t>
            </a:r>
          </a:p>
          <a:p>
            <a:pPr>
              <a:lnSpc>
                <a:spcPct val="80000"/>
              </a:lnSpc>
            </a:pPr>
            <a:endParaRPr lang="fr-FR" altLang="fr-F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fr-FR" alt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fr-FR" alt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altLang="fr-F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Enrichir </a:t>
            </a:r>
            <a:r>
              <a:rPr lang="fr-FR" altLang="fr-FR" sz="1200" b="1" dirty="0"/>
              <a:t>l’analyse des établissements sur l’insertion des jeunes qu’ils accueillent</a:t>
            </a:r>
          </a:p>
          <a:p>
            <a:pPr>
              <a:lnSpc>
                <a:spcPct val="80000"/>
              </a:lnSpc>
            </a:pPr>
            <a:endParaRPr lang="fr-FR" altLang="fr-FR" sz="1200" b="1" dirty="0"/>
          </a:p>
          <a:p>
            <a:pPr>
              <a:lnSpc>
                <a:spcPct val="80000"/>
              </a:lnSpc>
            </a:pPr>
            <a:r>
              <a:rPr lang="fr-FR" alt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fr-FR" altLang="fr-F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Contribuer</a:t>
            </a:r>
            <a:r>
              <a:rPr lang="fr-FR" altLang="fr-FR" sz="1200" dirty="0" smtClean="0"/>
              <a:t> </a:t>
            </a:r>
            <a:r>
              <a:rPr lang="fr-FR" altLang="fr-FR" sz="1200" b="1" dirty="0"/>
              <a:t>aux réflexions dans chaque territoire sur la formation professionnelle et l’emploi</a:t>
            </a:r>
          </a:p>
          <a:p>
            <a:pPr>
              <a:lnSpc>
                <a:spcPct val="80000"/>
              </a:lnSpc>
            </a:pPr>
            <a:endParaRPr lang="fr-FR" altLang="fr-FR" sz="1200" b="1" dirty="0"/>
          </a:p>
          <a:p>
            <a:pPr>
              <a:lnSpc>
                <a:spcPct val="80000"/>
              </a:lnSpc>
            </a:pPr>
            <a:r>
              <a:rPr lang="fr-FR" alt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fr-FR" alt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Apporter</a:t>
            </a:r>
            <a:r>
              <a:rPr lang="fr-FR" altLang="fr-FR" sz="1200" dirty="0" smtClean="0"/>
              <a:t> </a:t>
            </a:r>
            <a:r>
              <a:rPr lang="fr-FR" altLang="fr-FR" sz="1200" b="1" dirty="0" smtClean="0"/>
              <a:t>un éclairage </a:t>
            </a:r>
            <a:r>
              <a:rPr lang="fr-FR" altLang="fr-FR" sz="1200" dirty="0" smtClean="0"/>
              <a:t>sur les conditions d’insertion</a:t>
            </a:r>
            <a:r>
              <a:rPr lang="fr-FR" altLang="fr-FR" sz="1200" dirty="0"/>
              <a:t>, le lien formation emploi, la mobilité au </a:t>
            </a:r>
            <a:r>
              <a:rPr lang="fr-FR" altLang="fr-FR" sz="1200" dirty="0" smtClean="0"/>
              <a:t>premier emploi, …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26293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indicateurs 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sz="1200" dirty="0"/>
              <a:t>Pour cerner l’action propre d’un établissement </a:t>
            </a:r>
            <a:r>
              <a:rPr lang="fr-FR" sz="1200" b="1" dirty="0"/>
              <a:t>en termes d’accompagnement à l’insertion</a:t>
            </a:r>
            <a:r>
              <a:rPr lang="fr-FR" sz="1200" dirty="0"/>
              <a:t>, </a:t>
            </a:r>
            <a:r>
              <a:rPr lang="fr-FR" sz="1200" b="1" dirty="0"/>
              <a:t>le taux d’emploi ne suffit pas </a:t>
            </a:r>
          </a:p>
          <a:p>
            <a:r>
              <a:rPr lang="fr-FR" sz="1200" b="1" dirty="0" smtClean="0"/>
              <a:t>il </a:t>
            </a:r>
            <a:r>
              <a:rPr lang="fr-FR" sz="1200" dirty="0"/>
              <a:t>est </a:t>
            </a:r>
            <a:r>
              <a:rPr lang="fr-FR" sz="1200" dirty="0">
                <a:ea typeface="MS PGothic"/>
                <a:cs typeface="Arial" panose="020B0604020202020204" pitchFamily="34" charset="0"/>
              </a:rPr>
              <a:t>accompagné de </a:t>
            </a:r>
            <a:r>
              <a:rPr lang="fr-FR" sz="1200" b="1" dirty="0">
                <a:ea typeface="MS PGothic"/>
                <a:cs typeface="Arial" panose="020B0604020202020204" pitchFamily="34" charset="0"/>
              </a:rPr>
              <a:t>trois autres indicateurs </a:t>
            </a:r>
            <a:r>
              <a:rPr lang="fr-FR" sz="1200" dirty="0">
                <a:ea typeface="MS PGothic"/>
                <a:cs typeface="Arial" panose="020B0604020202020204" pitchFamily="34" charset="0"/>
              </a:rPr>
              <a:t>qui fournissent des </a:t>
            </a:r>
            <a:r>
              <a:rPr lang="fr-FR" sz="1200" b="1" dirty="0">
                <a:ea typeface="MS PGothic"/>
                <a:cs typeface="Arial" panose="020B0604020202020204" pitchFamily="34" charset="0"/>
              </a:rPr>
              <a:t>éléments complémentaires sur les parcours </a:t>
            </a:r>
            <a:r>
              <a:rPr lang="fr-FR" sz="1200" b="1" dirty="0" smtClean="0">
                <a:ea typeface="MS PGothic"/>
                <a:cs typeface="Arial" panose="020B0604020202020204" pitchFamily="34" charset="0"/>
              </a:rPr>
              <a:t>:</a:t>
            </a:r>
          </a:p>
          <a:p>
            <a:endParaRPr lang="fr-FR" sz="1200" b="1" dirty="0">
              <a:ea typeface="MS PGothic"/>
              <a:cs typeface="Arial" panose="020B0604020202020204" pitchFamily="34" charset="0"/>
            </a:endParaRPr>
          </a:p>
          <a:p>
            <a:pPr lvl="1"/>
            <a:r>
              <a:rPr lang="fr-FR" sz="1200" dirty="0" smtClean="0">
                <a:ea typeface="MS PGothic"/>
                <a:cs typeface="Arial" panose="020B0604020202020204" pitchFamily="34" charset="0"/>
              </a:rPr>
              <a:t> le </a:t>
            </a:r>
            <a:r>
              <a:rPr lang="fr-FR" sz="1200" b="1" dirty="0">
                <a:ea typeface="MS PGothic"/>
                <a:cs typeface="Arial" panose="020B0604020202020204" pitchFamily="34" charset="0"/>
              </a:rPr>
              <a:t>taux de poursuite d’études</a:t>
            </a:r>
            <a:r>
              <a:rPr lang="fr-FR" sz="1200" dirty="0">
                <a:ea typeface="MS PGothic"/>
                <a:cs typeface="Arial" panose="020B0604020202020204" pitchFamily="34" charset="0"/>
              </a:rPr>
              <a:t>, qui permet d’apprécier la poursuite du parcours du jeune </a:t>
            </a:r>
            <a:endParaRPr lang="fr-FR" sz="1200" dirty="0" smtClean="0">
              <a:ea typeface="MS PGothic"/>
              <a:cs typeface="Arial" panose="020B0604020202020204" pitchFamily="34" charset="0"/>
            </a:endParaRPr>
          </a:p>
          <a:p>
            <a:pPr lvl="1"/>
            <a:endParaRPr lang="fr-FR" sz="1200" dirty="0">
              <a:ea typeface="MS PGothic"/>
              <a:cs typeface="Arial" panose="020B0604020202020204" pitchFamily="34" charset="0"/>
            </a:endParaRPr>
          </a:p>
          <a:p>
            <a:pPr lvl="1"/>
            <a:r>
              <a:rPr lang="fr-FR" sz="1200" dirty="0">
                <a:ea typeface="MS PGothic"/>
                <a:cs typeface="Arial" panose="020B0604020202020204" pitchFamily="34" charset="0"/>
              </a:rPr>
              <a:t> le </a:t>
            </a:r>
            <a:r>
              <a:rPr lang="fr-FR" sz="1200" b="1" dirty="0">
                <a:ea typeface="MS PGothic"/>
                <a:cs typeface="Arial" panose="020B0604020202020204" pitchFamily="34" charset="0"/>
              </a:rPr>
              <a:t>taux d’interruption en cours de formation</a:t>
            </a:r>
            <a:r>
              <a:rPr lang="fr-FR" sz="1200" dirty="0">
                <a:ea typeface="MS PGothic"/>
                <a:cs typeface="Arial" panose="020B0604020202020204" pitchFamily="34" charset="0"/>
              </a:rPr>
              <a:t>, qui rend compte de la non continuité du parcours. </a:t>
            </a:r>
            <a:endParaRPr lang="fr-FR" sz="1200" dirty="0" smtClean="0">
              <a:ea typeface="MS PGothic"/>
              <a:cs typeface="Arial" panose="020B0604020202020204" pitchFamily="34" charset="0"/>
            </a:endParaRPr>
          </a:p>
          <a:p>
            <a:pPr lvl="1"/>
            <a:endParaRPr lang="fr-FR" sz="1200" dirty="0">
              <a:ea typeface="MS PGothic"/>
              <a:cs typeface="Arial" panose="020B0604020202020204" pitchFamily="34" charset="0"/>
            </a:endParaRPr>
          </a:p>
          <a:p>
            <a:pPr lvl="1"/>
            <a:r>
              <a:rPr lang="fr-FR" sz="1200" dirty="0">
                <a:ea typeface="MS PGothic"/>
                <a:cs typeface="Arial" panose="020B0604020202020204" pitchFamily="34" charset="0"/>
              </a:rPr>
              <a:t> pour les CFA, le </a:t>
            </a:r>
            <a:r>
              <a:rPr lang="fr-FR" sz="1200" b="1" dirty="0">
                <a:ea typeface="MS PGothic"/>
                <a:cs typeface="Arial" panose="020B0604020202020204" pitchFamily="34" charset="0"/>
              </a:rPr>
              <a:t>taux de rupture des contrats d’apprentissage </a:t>
            </a:r>
          </a:p>
          <a:p>
            <a:pPr>
              <a:lnSpc>
                <a:spcPct val="150000"/>
              </a:lnSpc>
            </a:pPr>
            <a:endParaRPr lang="fr-FR" altLang="fr-FR" sz="1100" dirty="0"/>
          </a:p>
          <a:p>
            <a:pPr>
              <a:lnSpc>
                <a:spcPct val="150000"/>
              </a:lnSpc>
            </a:pPr>
            <a:endParaRPr lang="fr-FR" altLang="fr-FR" sz="1100" dirty="0" smtClean="0"/>
          </a:p>
          <a:p>
            <a:pPr>
              <a:lnSpc>
                <a:spcPct val="150000"/>
              </a:lnSpc>
            </a:pPr>
            <a:endParaRPr lang="fr-FR" altLang="fr-FR" sz="1100" dirty="0"/>
          </a:p>
          <a:p>
            <a:pPr>
              <a:spcBef>
                <a:spcPts val="600"/>
              </a:spcBef>
            </a:pPr>
            <a:endParaRPr lang="fr-FR" sz="1200" dirty="0">
              <a:solidFill>
                <a:srgbClr val="404040"/>
              </a:solidFill>
            </a:endParaRPr>
          </a:p>
          <a:p>
            <a:pPr marL="7937">
              <a:lnSpc>
                <a:spcPct val="150000"/>
              </a:lnSpc>
            </a:pPr>
            <a:endParaRPr lang="fr-FR" sz="1100" dirty="0">
              <a:solidFill>
                <a:srgbClr val="404040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17/03/2022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depp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411150"/>
            <a:ext cx="4419983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3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Taux d’emploi et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indicateur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valeur ajoutée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fr-FR" sz="1200" dirty="0"/>
              <a:t>Pour cerner l’action propre d’un établissement </a:t>
            </a:r>
            <a:r>
              <a:rPr lang="fr-FR" sz="1200" b="1" dirty="0"/>
              <a:t>en termes d’accompagnement à l’insertion</a:t>
            </a:r>
            <a:r>
              <a:rPr lang="fr-FR" sz="1200" dirty="0"/>
              <a:t>, </a:t>
            </a:r>
            <a:r>
              <a:rPr lang="fr-FR" sz="1200" b="1" dirty="0"/>
              <a:t>les taux observés ne suffisent pas </a:t>
            </a:r>
            <a:r>
              <a:rPr lang="fr-FR" sz="1200" b="1" dirty="0" smtClean="0"/>
              <a:t>:</a:t>
            </a:r>
          </a:p>
          <a:p>
            <a:pPr>
              <a:spcAft>
                <a:spcPts val="600"/>
              </a:spcAft>
            </a:pPr>
            <a:endParaRPr lang="fr-FR" sz="1200" b="1" dirty="0"/>
          </a:p>
          <a:p>
            <a:r>
              <a:rPr lang="fr-FR" sz="2800" dirty="0">
                <a:ea typeface="MS PGothic"/>
                <a:cs typeface="Arial" panose="020B0604020202020204" pitchFamily="34" charset="0"/>
              </a:rPr>
              <a:t> </a:t>
            </a:r>
            <a:r>
              <a:rPr lang="fr-FR" alt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fr-FR" sz="1200" b="1" dirty="0" smtClean="0">
                <a:ea typeface="MS PGothic"/>
                <a:cs typeface="Arial" panose="020B0604020202020204" pitchFamily="34" charset="0"/>
              </a:rPr>
              <a:t>Le taux d’emploi </a:t>
            </a:r>
            <a:r>
              <a:rPr lang="fr-FR" sz="1200" dirty="0" smtClean="0">
                <a:ea typeface="MS PGothic"/>
                <a:cs typeface="Arial" panose="020B0604020202020204" pitchFamily="34" charset="0"/>
              </a:rPr>
              <a:t>global </a:t>
            </a:r>
            <a:r>
              <a:rPr lang="fr-FR" sz="1200" dirty="0">
                <a:ea typeface="MS PGothic"/>
                <a:cs typeface="Arial" panose="020B0604020202020204" pitchFamily="34" charset="0"/>
              </a:rPr>
              <a:t>de l’établissement s’accompagne d’une </a:t>
            </a:r>
            <a:r>
              <a:rPr lang="fr-FR" sz="1200" b="1" dirty="0">
                <a:ea typeface="MS PGothic"/>
                <a:cs typeface="Arial" panose="020B0604020202020204" pitchFamily="34" charset="0"/>
              </a:rPr>
              <a:t>valeur ajoutée </a:t>
            </a:r>
            <a:r>
              <a:rPr lang="fr-FR" sz="1200" dirty="0"/>
              <a:t>pour contrôler les facteurs sur lesquels le lycée ou le CFA a peu ou pas de </a:t>
            </a:r>
            <a:r>
              <a:rPr lang="fr-FR" sz="1200" dirty="0" smtClean="0"/>
              <a:t>prise, permettant ainsi de mesurer son </a:t>
            </a:r>
            <a:r>
              <a:rPr lang="fr-FR" sz="1200" dirty="0"/>
              <a:t>action propre</a:t>
            </a:r>
            <a:endParaRPr lang="fr-FR" sz="1200" b="1" dirty="0">
              <a:ea typeface="MS PGothic"/>
              <a:cs typeface="Arial" panose="020B0604020202020204" pitchFamily="34" charset="0"/>
            </a:endParaRPr>
          </a:p>
          <a:p>
            <a:endParaRPr lang="fr-FR" sz="900" b="1" dirty="0" smtClean="0">
              <a:ea typeface="MS PGothic"/>
              <a:cs typeface="Arial" panose="020B0604020202020204" pitchFamily="34" charset="0"/>
            </a:endParaRPr>
          </a:p>
          <a:p>
            <a:endParaRPr lang="fr-FR" sz="900" b="1" dirty="0">
              <a:ea typeface="MS PGothic"/>
              <a:cs typeface="Arial" panose="020B0604020202020204" pitchFamily="34" charset="0"/>
            </a:endParaRPr>
          </a:p>
          <a:p>
            <a:r>
              <a:rPr lang="fr-FR" sz="2800" dirty="0">
                <a:ea typeface="MS PGothic"/>
                <a:cs typeface="Arial" panose="020B0604020202020204" pitchFamily="34" charset="0"/>
              </a:rPr>
              <a:t> </a:t>
            </a:r>
            <a:r>
              <a:rPr lang="fr-FR" alt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fr-FR" sz="1200" dirty="0" smtClean="0"/>
              <a:t>On </a:t>
            </a:r>
            <a:r>
              <a:rPr lang="fr-FR" sz="1200" dirty="0"/>
              <a:t>calcule ainsi pour chaque établissement un taux d’emploi attendu qui prend en compte </a:t>
            </a:r>
            <a:r>
              <a:rPr lang="fr-FR" sz="1200" b="1" dirty="0"/>
              <a:t>le profil d’élèves accueillis, l’offre de l’établissement ainsi que le taux de chômage local</a:t>
            </a:r>
            <a:endParaRPr lang="fr-FR" sz="1400" b="1" dirty="0"/>
          </a:p>
          <a:p>
            <a:pPr>
              <a:lnSpc>
                <a:spcPct val="150000"/>
              </a:lnSpc>
            </a:pPr>
            <a:endParaRPr lang="fr-FR" altLang="fr-FR" sz="1100" dirty="0"/>
          </a:p>
          <a:p>
            <a:pPr>
              <a:lnSpc>
                <a:spcPct val="150000"/>
              </a:lnSpc>
            </a:pPr>
            <a:endParaRPr lang="fr-FR" altLang="fr-FR" sz="1100" dirty="0" smtClean="0"/>
          </a:p>
          <a:p>
            <a:pPr>
              <a:lnSpc>
                <a:spcPct val="150000"/>
              </a:lnSpc>
            </a:pPr>
            <a:endParaRPr lang="fr-FR" altLang="fr-FR" sz="1100" dirty="0"/>
          </a:p>
          <a:p>
            <a:pPr>
              <a:spcBef>
                <a:spcPts val="600"/>
              </a:spcBef>
            </a:pPr>
            <a:endParaRPr lang="fr-FR" sz="1200" dirty="0">
              <a:solidFill>
                <a:srgbClr val="404040"/>
              </a:solidFill>
            </a:endParaRPr>
          </a:p>
          <a:p>
            <a:pPr marL="7937">
              <a:lnSpc>
                <a:spcPct val="150000"/>
              </a:lnSpc>
            </a:pPr>
            <a:endParaRPr lang="fr-FR" sz="1100" dirty="0">
              <a:solidFill>
                <a:srgbClr val="404040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17/03/2022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depp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53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indicateurs 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sz="1200" dirty="0"/>
              <a:t>Pour cerner l’action propre d’un établissement </a:t>
            </a:r>
            <a:r>
              <a:rPr lang="fr-FR" sz="1200" b="1" dirty="0"/>
              <a:t>en termes d’accompagnement à l’insertion</a:t>
            </a:r>
            <a:r>
              <a:rPr lang="fr-FR" sz="1200" dirty="0"/>
              <a:t>, </a:t>
            </a:r>
            <a:r>
              <a:rPr lang="fr-FR" sz="1200" b="1" dirty="0"/>
              <a:t>le taux d’emploi est examiné à plusieurs moments</a:t>
            </a:r>
            <a:r>
              <a:rPr lang="fr-FR" sz="1200" b="1" dirty="0">
                <a:ea typeface="MS PGothic"/>
                <a:cs typeface="Arial" panose="020B0604020202020204" pitchFamily="34" charset="0"/>
              </a:rPr>
              <a:t> :</a:t>
            </a:r>
          </a:p>
          <a:p>
            <a:endParaRPr lang="fr-FR" sz="800" dirty="0">
              <a:ea typeface="MS PGothic"/>
              <a:cs typeface="Arial" panose="020B0604020202020204" pitchFamily="34" charset="0"/>
            </a:endParaRPr>
          </a:p>
          <a:p>
            <a:r>
              <a:rPr lang="fr-FR" sz="1200" dirty="0">
                <a:ea typeface="MS PGothic"/>
                <a:cs typeface="Arial" panose="020B0604020202020204" pitchFamily="34" charset="0"/>
              </a:rPr>
              <a:t>Les taux d’emploi à 6 mois et 12 mois seront de plus élargis à des taux d’insertion à 18 et 24 </a:t>
            </a:r>
            <a:r>
              <a:rPr lang="fr-FR" sz="1200" dirty="0" smtClean="0">
                <a:ea typeface="MS PGothic"/>
                <a:cs typeface="Arial" panose="020B0604020202020204" pitchFamily="34" charset="0"/>
              </a:rPr>
              <a:t>mois</a:t>
            </a:r>
            <a:endParaRPr lang="fr-FR" sz="1200" dirty="0">
              <a:ea typeface="MS PGothic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FR" altLang="fr-FR" sz="1100" dirty="0"/>
          </a:p>
          <a:p>
            <a:pPr>
              <a:lnSpc>
                <a:spcPct val="150000"/>
              </a:lnSpc>
            </a:pPr>
            <a:endParaRPr lang="fr-FR" altLang="fr-FR" sz="1100" dirty="0" smtClean="0"/>
          </a:p>
          <a:p>
            <a:pPr>
              <a:lnSpc>
                <a:spcPct val="150000"/>
              </a:lnSpc>
            </a:pPr>
            <a:endParaRPr lang="fr-FR" altLang="fr-FR" sz="1100" dirty="0"/>
          </a:p>
          <a:p>
            <a:pPr>
              <a:spcBef>
                <a:spcPts val="600"/>
              </a:spcBef>
            </a:pPr>
            <a:endParaRPr lang="fr-FR" sz="1200" dirty="0">
              <a:solidFill>
                <a:srgbClr val="404040"/>
              </a:solidFill>
            </a:endParaRPr>
          </a:p>
          <a:p>
            <a:pPr marL="7937">
              <a:lnSpc>
                <a:spcPct val="150000"/>
              </a:lnSpc>
            </a:pPr>
            <a:endParaRPr lang="fr-FR" sz="1100" dirty="0">
              <a:solidFill>
                <a:srgbClr val="404040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17/03/2022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depp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411150"/>
            <a:ext cx="4419983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8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07504" y="608322"/>
            <a:ext cx="8424000" cy="720000"/>
          </a:xfrm>
        </p:spPr>
        <p:txBody>
          <a:bodyPr/>
          <a:lstStyle/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 site dédié pour la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présentation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 résultats par établissement 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390814" y="1851670"/>
            <a:ext cx="8424000" cy="2574000"/>
          </a:xfrm>
        </p:spPr>
        <p:txBody>
          <a:bodyPr/>
          <a:lstStyle/>
          <a:p>
            <a:r>
              <a:rPr lang="fr-FR" sz="1200" dirty="0">
                <a:ea typeface="MS PGothic"/>
                <a:cs typeface="Arial" panose="020B0604020202020204" pitchFamily="34" charset="0"/>
              </a:rPr>
              <a:t>Un site dédié </a:t>
            </a:r>
          </a:p>
          <a:p>
            <a:r>
              <a:rPr lang="fr-FR" sz="1200" dirty="0">
                <a:hlinkClick r:id="rId2"/>
              </a:rPr>
              <a:t>https://</a:t>
            </a:r>
            <a:r>
              <a:rPr lang="fr-FR" sz="1200" dirty="0" err="1">
                <a:hlinkClick r:id="rId2"/>
              </a:rPr>
              <a:t>www.inserjeunes.education.gouv.fr</a:t>
            </a:r>
            <a:r>
              <a:rPr lang="fr-FR" sz="1200" dirty="0">
                <a:hlinkClick r:id="rId2"/>
              </a:rPr>
              <a:t>/diffusion/accueil</a:t>
            </a:r>
            <a:r>
              <a:rPr lang="fr-FR" sz="1200" dirty="0"/>
              <a:t> </a:t>
            </a:r>
          </a:p>
          <a:p>
            <a:pPr>
              <a:lnSpc>
                <a:spcPct val="150000"/>
              </a:lnSpc>
            </a:pPr>
            <a:endParaRPr lang="fr-FR" altLang="fr-FR" sz="1100" dirty="0"/>
          </a:p>
          <a:p>
            <a:pPr>
              <a:lnSpc>
                <a:spcPct val="150000"/>
              </a:lnSpc>
            </a:pPr>
            <a:endParaRPr lang="fr-FR" altLang="fr-FR" sz="1100" dirty="0" smtClean="0"/>
          </a:p>
          <a:p>
            <a:pPr>
              <a:lnSpc>
                <a:spcPct val="150000"/>
              </a:lnSpc>
            </a:pPr>
            <a:endParaRPr lang="fr-FR" altLang="fr-FR" sz="1100" dirty="0"/>
          </a:p>
          <a:p>
            <a:pPr>
              <a:spcBef>
                <a:spcPts val="600"/>
              </a:spcBef>
            </a:pPr>
            <a:endParaRPr lang="fr-FR" sz="1200" dirty="0">
              <a:solidFill>
                <a:srgbClr val="404040"/>
              </a:solidFill>
            </a:endParaRPr>
          </a:p>
          <a:p>
            <a:pPr marL="7937">
              <a:lnSpc>
                <a:spcPct val="150000"/>
              </a:lnSpc>
            </a:pPr>
            <a:endParaRPr lang="fr-FR" sz="1100" dirty="0">
              <a:solidFill>
                <a:srgbClr val="404040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17/03/2022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depp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8" y="744333"/>
            <a:ext cx="4419983" cy="131685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234" y="2520629"/>
            <a:ext cx="3668951" cy="199533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7769" y="2435659"/>
            <a:ext cx="3210011" cy="216892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652120" y="192367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tx2"/>
                </a:solidFill>
              </a:rPr>
              <a:t>À adapter pour l’établissement</a:t>
            </a:r>
            <a:endParaRPr lang="fr-FR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05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73962"/>
              </p:ext>
            </p:extLst>
          </p:nvPr>
        </p:nvGraphicFramePr>
        <p:xfrm>
          <a:off x="971600" y="1491629"/>
          <a:ext cx="4608512" cy="2449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1265408268"/>
                    </a:ext>
                  </a:extLst>
                </a:gridCol>
                <a:gridCol w="1159202">
                  <a:extLst>
                    <a:ext uri="{9D8B030D-6E8A-4147-A177-3AD203B41FA5}">
                      <a16:colId xmlns:a16="http://schemas.microsoft.com/office/drawing/2014/main" val="754142957"/>
                    </a:ext>
                  </a:extLst>
                </a:gridCol>
                <a:gridCol w="1577102">
                  <a:extLst>
                    <a:ext uri="{9D8B030D-6E8A-4147-A177-3AD203B41FA5}">
                      <a16:colId xmlns:a16="http://schemas.microsoft.com/office/drawing/2014/main" val="3630139254"/>
                    </a:ext>
                  </a:extLst>
                </a:gridCol>
              </a:tblGrid>
              <a:tr h="533066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err="1" smtClean="0"/>
                        <a:t>Etab</a:t>
                      </a:r>
                      <a:endParaRPr lang="fr-FR" sz="11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 smtClean="0"/>
                    </a:p>
                    <a:p>
                      <a:pPr algn="ctr"/>
                      <a:r>
                        <a:rPr lang="fr-FR" sz="1100" dirty="0" err="1" smtClean="0"/>
                        <a:t>Etab</a:t>
                      </a:r>
                      <a:endParaRPr lang="fr-FR" sz="11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2424313147"/>
                  </a:ext>
                </a:extLst>
              </a:tr>
              <a:tr h="56208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Formation</a:t>
                      </a:r>
                      <a:endParaRPr lang="fr-FR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Bac pro XXX</a:t>
                      </a:r>
                    </a:p>
                  </a:txBody>
                  <a:tcPr marL="51435" marR="51435" marT="25718" marB="25718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CAP</a:t>
                      </a:r>
                      <a:r>
                        <a:rPr lang="fr-FR" sz="11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YYY</a:t>
                      </a:r>
                    </a:p>
                  </a:txBody>
                  <a:tcPr marL="51435" marR="51435" marT="25718" marB="25718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923528"/>
                  </a:ext>
                </a:extLst>
              </a:tr>
              <a:tr h="271976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Valeur</a:t>
                      </a:r>
                      <a:r>
                        <a:rPr lang="fr-FR" sz="1100" baseline="0" dirty="0" smtClean="0"/>
                        <a:t> Ajoutée </a:t>
                      </a:r>
                      <a:r>
                        <a:rPr lang="fr-FR" sz="800" baseline="0" dirty="0" smtClean="0"/>
                        <a:t>de {l’</a:t>
                      </a:r>
                      <a:r>
                        <a:rPr lang="fr-FR" sz="800" baseline="0" dirty="0" err="1" smtClean="0"/>
                        <a:t>étab</a:t>
                      </a:r>
                      <a:r>
                        <a:rPr lang="fr-FR" sz="800" baseline="0" dirty="0" smtClean="0"/>
                        <a:t>}</a:t>
                      </a:r>
                      <a:endParaRPr lang="fr-FR" sz="800" dirty="0" smtClean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686422988"/>
                  </a:ext>
                </a:extLst>
              </a:tr>
              <a:tr h="3807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Taux d’emploi à 6 mois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{</a:t>
                      </a:r>
                      <a:r>
                        <a:rPr lang="fr-FR" sz="800" dirty="0" err="1" smtClean="0"/>
                        <a:t>étab</a:t>
                      </a:r>
                      <a:r>
                        <a:rPr lang="fr-FR" sz="800" dirty="0" smtClean="0"/>
                        <a:t> * formation} 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</a:rPr>
                        <a:t>X </a:t>
                      </a:r>
                      <a:r>
                        <a:rPr lang="fr-FR" sz="1100" dirty="0" smtClean="0"/>
                        <a:t>%</a:t>
                      </a:r>
                      <a:endParaRPr lang="fr-FR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2198269024"/>
                  </a:ext>
                </a:extLst>
              </a:tr>
              <a:tr h="340342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Taux de poursuite</a:t>
                      </a:r>
                      <a:r>
                        <a:rPr lang="fr-FR" sz="1100" baseline="0" dirty="0" smtClean="0"/>
                        <a:t> d’études </a:t>
                      </a:r>
                    </a:p>
                    <a:p>
                      <a:r>
                        <a:rPr lang="fr-FR" sz="800" dirty="0" smtClean="0"/>
                        <a:t>{</a:t>
                      </a:r>
                      <a:r>
                        <a:rPr lang="fr-FR" sz="800" dirty="0" err="1" smtClean="0"/>
                        <a:t>étab</a:t>
                      </a:r>
                      <a:r>
                        <a:rPr lang="fr-FR" sz="800" dirty="0" smtClean="0"/>
                        <a:t> * formation} </a:t>
                      </a:r>
                      <a:endParaRPr lang="fr-FR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chemeClr val="bg2"/>
                          </a:solidFill>
                        </a:rPr>
                        <a:t>Y</a:t>
                      </a:r>
                      <a:r>
                        <a:rPr lang="fr-FR" sz="1100" dirty="0" smtClean="0"/>
                        <a:t> %</a:t>
                      </a:r>
                      <a:endParaRPr lang="fr-FR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88615374"/>
                  </a:ext>
                </a:extLst>
              </a:tr>
              <a:tr h="3606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Taux d’interruption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{</a:t>
                      </a:r>
                      <a:r>
                        <a:rPr lang="fr-FR" sz="800" dirty="0" err="1" smtClean="0"/>
                        <a:t>étab</a:t>
                      </a:r>
                      <a:r>
                        <a:rPr lang="fr-FR" sz="800" dirty="0" smtClean="0"/>
                        <a:t> * niveau}</a:t>
                      </a:r>
                      <a:endParaRPr lang="fr-FR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/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2499011743"/>
                  </a:ext>
                </a:extLst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t="15625" r="60199" b="74485"/>
          <a:stretch/>
        </p:blipFill>
        <p:spPr>
          <a:xfrm>
            <a:off x="1248809" y="832491"/>
            <a:ext cx="2912919" cy="40695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79513" y="3846883"/>
            <a:ext cx="5594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.</a:t>
            </a:r>
            <a:r>
              <a:rPr lang="fr-FR" sz="2000" dirty="0" smtClean="0"/>
              <a:t> </a:t>
            </a:r>
            <a:r>
              <a:rPr lang="fr-FR" sz="800" dirty="0" smtClean="0"/>
              <a:t>InserJeunes </a:t>
            </a:r>
            <a:r>
              <a:rPr lang="fr-FR" sz="800" dirty="0"/>
              <a:t>mesure l’emploi salarié en France métropolitaine + DROM hors Mayotte </a:t>
            </a:r>
            <a:r>
              <a:rPr lang="fr-FR" sz="800" dirty="0" smtClean="0"/>
              <a:t>:  </a:t>
            </a:r>
            <a:r>
              <a:rPr lang="fr-FR" sz="800" dirty="0"/>
              <a:t>les emplois publics</a:t>
            </a:r>
            <a:r>
              <a:rPr lang="fr-FR" sz="800" dirty="0" smtClean="0"/>
              <a:t>,</a:t>
            </a:r>
          </a:p>
          <a:p>
            <a:r>
              <a:rPr lang="fr-FR" sz="800" dirty="0" smtClean="0"/>
              <a:t> </a:t>
            </a:r>
            <a:r>
              <a:rPr lang="fr-FR" sz="800" dirty="0"/>
              <a:t>non-salariés et </a:t>
            </a:r>
            <a:r>
              <a:rPr lang="fr-FR" sz="800" dirty="0" smtClean="0"/>
              <a:t>à </a:t>
            </a:r>
            <a:r>
              <a:rPr lang="fr-FR" sz="800" dirty="0"/>
              <a:t>l’étranger ne sont pas comptabilisés</a:t>
            </a:r>
            <a:r>
              <a:rPr lang="fr-FR" sz="800" dirty="0" smtClean="0"/>
              <a:t>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547664" y="506443"/>
            <a:ext cx="58756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 dirty="0" smtClean="0"/>
              <a:t>Les indicateurs de notre établissement (</a:t>
            </a:r>
            <a:r>
              <a:rPr lang="fr-FR" sz="1350" b="1" dirty="0" smtClean="0">
                <a:solidFill>
                  <a:schemeClr val="tx2"/>
                </a:solidFill>
              </a:rPr>
              <a:t>à compléter</a:t>
            </a:r>
            <a:r>
              <a:rPr lang="fr-FR" sz="1350" b="1" dirty="0" smtClean="0"/>
              <a:t>)</a:t>
            </a:r>
            <a:endParaRPr lang="fr-FR" sz="135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5774360" y="1023989"/>
            <a:ext cx="302433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Si l’établissement contient également des apprentis, ces indicateurs sont déclinés :</a:t>
            </a:r>
          </a:p>
          <a:p>
            <a:pPr marL="171450" indent="-171450">
              <a:buFontTx/>
              <a:buChar char="-"/>
            </a:pPr>
            <a:r>
              <a:rPr lang="fr-FR" sz="1200" dirty="0" smtClean="0"/>
              <a:t>Pour les élèves en voie pro-</a:t>
            </a:r>
            <a:r>
              <a:rPr lang="fr-FR" sz="1200" dirty="0" err="1" smtClean="0"/>
              <a:t>sco</a:t>
            </a:r>
            <a:endParaRPr lang="fr-FR" sz="1200" dirty="0" smtClean="0"/>
          </a:p>
          <a:p>
            <a:pPr marL="171450" indent="-171450">
              <a:buFontTx/>
              <a:buChar char="-"/>
            </a:pPr>
            <a:r>
              <a:rPr lang="fr-FR" sz="1200" dirty="0" smtClean="0"/>
              <a:t>Pour les apprentis</a:t>
            </a:r>
            <a:endParaRPr lang="fr-FR" sz="1200" dirty="0"/>
          </a:p>
        </p:txBody>
      </p:sp>
      <p:sp>
        <p:nvSpPr>
          <p:cNvPr id="7" name="ZoneTexte 6"/>
          <p:cNvSpPr txBox="1"/>
          <p:nvPr/>
        </p:nvSpPr>
        <p:spPr>
          <a:xfrm>
            <a:off x="5774360" y="1971483"/>
            <a:ext cx="31611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Lecture :</a:t>
            </a:r>
          </a:p>
          <a:p>
            <a:r>
              <a:rPr lang="fr-FR" sz="1200" u="sng" dirty="0"/>
              <a:t>Parmi l'ensemble des </a:t>
            </a:r>
            <a:r>
              <a:rPr lang="fr-FR" sz="1200" u="sng" dirty="0" smtClean="0"/>
              <a:t>inscrits </a:t>
            </a:r>
            <a:r>
              <a:rPr lang="fr-FR" sz="1200" u="sng" dirty="0"/>
              <a:t>à la rentrée </a:t>
            </a:r>
            <a:r>
              <a:rPr lang="fr-FR" sz="1200" dirty="0" smtClean="0"/>
              <a:t>2019 </a:t>
            </a:r>
            <a:r>
              <a:rPr lang="fr-FR" sz="1200" dirty="0"/>
              <a:t>ou </a:t>
            </a:r>
            <a:r>
              <a:rPr lang="fr-FR" sz="1200" dirty="0" smtClean="0"/>
              <a:t>2020 </a:t>
            </a:r>
            <a:r>
              <a:rPr lang="fr-FR" sz="1200" dirty="0" smtClean="0"/>
              <a:t>en dernière </a:t>
            </a:r>
            <a:r>
              <a:rPr lang="fr-FR" sz="1200" dirty="0"/>
              <a:t>année d’un cycle professionnel de niveau </a:t>
            </a:r>
            <a:r>
              <a:rPr lang="fr-FR" sz="1200" dirty="0" smtClean="0"/>
              <a:t>Bac Pro xxx ,</a:t>
            </a:r>
          </a:p>
          <a:p>
            <a:r>
              <a:rPr lang="fr-FR" sz="1200" dirty="0" smtClean="0"/>
              <a:t> </a:t>
            </a:r>
            <a:r>
              <a:rPr lang="fr-FR" sz="1200" dirty="0" smtClean="0">
                <a:solidFill>
                  <a:schemeClr val="bg2"/>
                </a:solidFill>
              </a:rPr>
              <a:t>Y</a:t>
            </a:r>
            <a:r>
              <a:rPr lang="fr-FR" sz="1200" dirty="0" smtClean="0"/>
              <a:t> % </a:t>
            </a:r>
            <a:r>
              <a:rPr lang="fr-FR" sz="1200" dirty="0"/>
              <a:t>sont </a:t>
            </a:r>
            <a:r>
              <a:rPr lang="fr-FR" sz="1200" dirty="0" smtClean="0"/>
              <a:t>toujours </a:t>
            </a:r>
            <a:r>
              <a:rPr lang="fr-FR" sz="1200" dirty="0"/>
              <a:t>en formation l’année scolaire suivante.</a:t>
            </a:r>
          </a:p>
          <a:p>
            <a:endParaRPr lang="fr-FR" sz="1200" dirty="0" smtClean="0"/>
          </a:p>
          <a:p>
            <a:r>
              <a:rPr lang="fr-FR" sz="1200" u="sng" dirty="0"/>
              <a:t>Parmi ceux ne poursuivant pas d’études</a:t>
            </a:r>
            <a:r>
              <a:rPr lang="fr-FR" sz="1200" dirty="0" smtClean="0"/>
              <a:t>,(</a:t>
            </a:r>
            <a:r>
              <a:rPr lang="fr-FR" sz="1200" dirty="0" err="1" smtClean="0"/>
              <a:t>c.a.d</a:t>
            </a:r>
            <a:r>
              <a:rPr lang="fr-FR" sz="1200" dirty="0" smtClean="0"/>
              <a:t> qui </a:t>
            </a:r>
            <a:r>
              <a:rPr lang="fr-FR" sz="1200" dirty="0"/>
              <a:t>sont sortis du système scolaire en </a:t>
            </a:r>
            <a:r>
              <a:rPr lang="fr-FR" sz="1200" dirty="0" smtClean="0"/>
              <a:t>2020 </a:t>
            </a:r>
            <a:r>
              <a:rPr lang="fr-FR" sz="1200" dirty="0"/>
              <a:t>ou </a:t>
            </a:r>
            <a:r>
              <a:rPr lang="fr-FR" sz="1200" dirty="0" smtClean="0"/>
              <a:t>2021), </a:t>
            </a:r>
            <a:r>
              <a:rPr lang="fr-FR" sz="120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X </a:t>
            </a:r>
            <a:r>
              <a:rPr lang="fr-FR" sz="1200" dirty="0"/>
              <a:t>% </a:t>
            </a:r>
            <a:r>
              <a:rPr lang="fr-FR" sz="1200" dirty="0" smtClean="0"/>
              <a:t>sont </a:t>
            </a:r>
            <a:r>
              <a:rPr lang="fr-FR" sz="1200" dirty="0"/>
              <a:t>en emploi salarié en </a:t>
            </a:r>
            <a:r>
              <a:rPr lang="fr-FR" sz="1200" dirty="0" smtClean="0"/>
              <a:t>France, six </a:t>
            </a:r>
            <a:r>
              <a:rPr lang="fr-FR" sz="1200" dirty="0"/>
              <a:t>mois après leur sortie.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9511" y="4279807"/>
            <a:ext cx="5976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.</a:t>
            </a:r>
            <a:r>
              <a:rPr lang="fr-FR" sz="2000" dirty="0" smtClean="0"/>
              <a:t> </a:t>
            </a:r>
            <a:r>
              <a:rPr lang="fr-FR" sz="800" dirty="0" smtClean="0"/>
              <a:t>Au niveau établissement, les données sont cumulées sur 2 millésimes afin d’avoir suffisamment d’effectifs </a:t>
            </a:r>
          </a:p>
        </p:txBody>
      </p:sp>
    </p:spTree>
    <p:extLst>
      <p:ext uri="{BB962C8B-B14F-4D97-AF65-F5344CB8AC3E}">
        <p14:creationId xmlns:p14="http://schemas.microsoft.com/office/powerpoint/2010/main" val="191255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Indicateurs et politique de l’établissement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359998" y="1347614"/>
            <a:ext cx="8424000" cy="3312368"/>
          </a:xfrm>
        </p:spPr>
        <p:txBody>
          <a:bodyPr/>
          <a:lstStyle/>
          <a:p>
            <a:endParaRPr lang="fr-FR" sz="1200" dirty="0" smtClean="0"/>
          </a:p>
          <a:p>
            <a:pPr>
              <a:lnSpc>
                <a:spcPct val="150000"/>
              </a:lnSpc>
            </a:pPr>
            <a:r>
              <a:rPr lang="fr-FR" sz="1600" dirty="0"/>
              <a:t>Plusieurs pratiques pédagogiques sont susceptibles de faire levier sur ces </a:t>
            </a:r>
            <a:r>
              <a:rPr lang="fr-FR" sz="1600" dirty="0" smtClean="0"/>
              <a:t>indicateurs, </a:t>
            </a:r>
            <a:r>
              <a:rPr lang="fr-FR" sz="1600" dirty="0"/>
              <a:t>qui doivent être interprétés à la lumière de la politique éducative de l’établissement, laquelle s’articule autour de :</a:t>
            </a:r>
          </a:p>
          <a:p>
            <a:pPr>
              <a:lnSpc>
                <a:spcPct val="150000"/>
              </a:lnSpc>
            </a:pPr>
            <a:endParaRPr lang="fr-FR" sz="1600" dirty="0"/>
          </a:p>
          <a:p>
            <a:pPr>
              <a:lnSpc>
                <a:spcPct val="150000"/>
              </a:lnSpc>
            </a:pPr>
            <a:r>
              <a:rPr lang="fr-FR" sz="1600" i="1" dirty="0"/>
              <a:t>(rappeler la politique de l’établissement)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depp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922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À quels objectifs répondent les indicateurs de valeur ajoutée des lycées (IVAL) ? 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359998" y="1347614"/>
            <a:ext cx="8424000" cy="3312368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fr-FR" altLang="fr-FR" sz="1200" b="1" dirty="0" smtClean="0"/>
          </a:p>
          <a:p>
            <a:pPr>
              <a:lnSpc>
                <a:spcPct val="80000"/>
              </a:lnSpc>
            </a:pPr>
            <a:endParaRPr lang="fr-FR" altLang="fr-FR" sz="1200" b="1" dirty="0"/>
          </a:p>
          <a:p>
            <a:r>
              <a:rPr lang="fr-FR" altLang="fr-FR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 </a:t>
            </a:r>
            <a:r>
              <a:rPr lang="fr-FR" altLang="fr-F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niveau national :</a:t>
            </a:r>
            <a:endParaRPr lang="fr-FR" altLang="fr-FR" sz="1500" dirty="0"/>
          </a:p>
          <a:p>
            <a:pPr marL="423450" lvl="1" indent="-171450"/>
            <a:r>
              <a:rPr lang="fr-FR" altLang="fr-F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Rendre </a:t>
            </a:r>
            <a:r>
              <a:rPr lang="fr-FR" alt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compte des résultats du système éducatif : une photographie, un </a:t>
            </a:r>
            <a:r>
              <a:rPr lang="fr-FR" altLang="fr-FR" sz="1200" b="1" dirty="0"/>
              <a:t>diagnostic des actions des lycées publics et privés</a:t>
            </a:r>
          </a:p>
          <a:p>
            <a:pPr marL="423450" lvl="1" indent="-171450"/>
            <a:r>
              <a:rPr lang="fr-FR" altLang="fr-F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Mettre </a:t>
            </a:r>
            <a:r>
              <a:rPr lang="fr-FR" alt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à disposition </a:t>
            </a:r>
            <a:r>
              <a:rPr lang="fr-FR" altLang="fr-FR" sz="1200" dirty="0">
                <a:solidFill>
                  <a:srgbClr val="404040"/>
                </a:solidFill>
              </a:rPr>
              <a:t>des</a:t>
            </a:r>
            <a:r>
              <a:rPr lang="fr-FR" alt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altLang="fr-FR" sz="1200" b="1" dirty="0"/>
              <a:t>outils de pilotage </a:t>
            </a:r>
            <a:r>
              <a:rPr lang="fr-FR" alt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pour les recteurs et chefs d’établissements</a:t>
            </a:r>
          </a:p>
          <a:p>
            <a:endParaRPr lang="fr-FR" sz="1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altLang="fr-F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 niveau local :</a:t>
            </a:r>
            <a:endParaRPr lang="fr-FR" altLang="fr-FR" sz="1500" dirty="0"/>
          </a:p>
          <a:p>
            <a:pPr marL="423450" lvl="1" indent="-171450"/>
            <a:r>
              <a:rPr lang="fr-FR" altLang="fr-F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Mettre </a:t>
            </a:r>
            <a:r>
              <a:rPr lang="fr-FR" alt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à disposition </a:t>
            </a:r>
            <a:r>
              <a:rPr lang="fr-FR" altLang="fr-FR" sz="1200" dirty="0">
                <a:solidFill>
                  <a:srgbClr val="404040"/>
                </a:solidFill>
              </a:rPr>
              <a:t>des</a:t>
            </a:r>
            <a:r>
              <a:rPr lang="fr-FR" alt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altLang="fr-FR" sz="1200" b="1" dirty="0"/>
              <a:t>outils de pilotage </a:t>
            </a:r>
            <a:r>
              <a:rPr lang="fr-FR" alt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pour les recteurs et chefs </a:t>
            </a:r>
            <a:r>
              <a:rPr lang="fr-FR" altLang="fr-F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d’établissements</a:t>
            </a:r>
          </a:p>
          <a:p>
            <a:pPr marL="423450" lvl="1" indent="-171450"/>
            <a:r>
              <a:rPr lang="fr-FR" altLang="fr-F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Apporter </a:t>
            </a:r>
            <a:r>
              <a:rPr lang="fr-FR" alt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 </a:t>
            </a:r>
            <a:r>
              <a:rPr lang="fr-FR" altLang="fr-FR" sz="1200" b="1" dirty="0"/>
              <a:t>éléments de réflexion </a:t>
            </a:r>
            <a:r>
              <a:rPr lang="fr-FR" alt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pour les enseignants et les équipes </a:t>
            </a:r>
            <a:r>
              <a:rPr lang="fr-FR" altLang="fr-F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éducatives</a:t>
            </a:r>
          </a:p>
          <a:p>
            <a:pPr marL="423450" lvl="1" indent="-171450"/>
            <a:r>
              <a:rPr lang="fr-FR" altLang="fr-F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Donner </a:t>
            </a:r>
            <a:r>
              <a:rPr lang="fr-FR" alt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 </a:t>
            </a:r>
            <a:r>
              <a:rPr lang="fr-FR" altLang="fr-FR" sz="1200" b="1" dirty="0"/>
              <a:t>éléments d’information </a:t>
            </a:r>
            <a:r>
              <a:rPr lang="fr-FR" alt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pour les parents d’élèves</a:t>
            </a:r>
            <a:endParaRPr lang="fr-F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r-F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depp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250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Comment cerner l’action propre d’un lycée ? 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359998" y="1347614"/>
            <a:ext cx="8424000" cy="3312368"/>
          </a:xfrm>
        </p:spPr>
        <p:txBody>
          <a:bodyPr/>
          <a:lstStyle/>
          <a:p>
            <a:pPr algn="ctr">
              <a:defRPr/>
            </a:pPr>
            <a:endParaRPr lang="fr-FR" sz="1500" b="1" dirty="0" smtClean="0"/>
          </a:p>
          <a:p>
            <a:pPr algn="ctr">
              <a:defRPr/>
            </a:pPr>
            <a:r>
              <a:rPr lang="fr-FR" sz="1500" b="1" dirty="0" smtClean="0"/>
              <a:t>Un </a:t>
            </a:r>
            <a:r>
              <a:rPr lang="fr-FR" sz="1500" b="1" dirty="0"/>
              <a:t>seul indicateur ne suffit </a:t>
            </a:r>
            <a:r>
              <a:rPr lang="fr-FR" sz="1500" b="1" dirty="0" smtClean="0"/>
              <a:t>pas…</a:t>
            </a:r>
          </a:p>
          <a:p>
            <a:pPr algn="ctr">
              <a:defRPr/>
            </a:pPr>
            <a:endParaRPr lang="fr-FR" sz="1200" b="1" dirty="0">
              <a:solidFill>
                <a:srgbClr val="404040"/>
              </a:solidFill>
              <a:ea typeface="ＭＳ Ｐゴシック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FR" sz="1200" dirty="0" smtClean="0">
                <a:ea typeface="ＭＳ Ｐゴシック" pitchFamily="34" charset="-128"/>
              </a:rPr>
              <a:t>Le</a:t>
            </a:r>
            <a:r>
              <a:rPr lang="fr-FR" sz="1200" b="1" dirty="0" smtClean="0">
                <a:ea typeface="ＭＳ Ｐゴシック" pitchFamily="34" charset="-128"/>
              </a:rPr>
              <a:t> </a:t>
            </a:r>
            <a:r>
              <a:rPr lang="fr-FR" sz="1200" b="1" dirty="0">
                <a:ea typeface="ＭＳ Ｐゴシック" pitchFamily="34" charset="-128"/>
              </a:rPr>
              <a:t>taux de réussite </a:t>
            </a:r>
            <a:r>
              <a:rPr lang="fr-FR" sz="1200" dirty="0">
                <a:ea typeface="ＭＳ Ｐゴシック" pitchFamily="34" charset="-128"/>
              </a:rPr>
              <a:t>au baccalauréat (</a:t>
            </a:r>
            <a:r>
              <a:rPr lang="fr-FR" sz="1200" dirty="0"/>
              <a:t>nombre de bacheliers / nombre de présents au bac</a:t>
            </a:r>
            <a:r>
              <a:rPr lang="fr-FR" sz="1200" dirty="0">
                <a:ea typeface="ＭＳ Ｐゴシック" pitchFamily="34" charset="-128"/>
              </a:rPr>
              <a:t>) est un indicateur classique, mais il ne porte que sur l’année de </a:t>
            </a:r>
            <a:r>
              <a:rPr lang="fr-FR" sz="1200" dirty="0" smtClean="0">
                <a:ea typeface="ＭＳ Ｐゴシック" pitchFamily="34" charset="-128"/>
              </a:rPr>
              <a:t>terminale.</a:t>
            </a:r>
          </a:p>
          <a:p>
            <a:pPr>
              <a:defRPr/>
            </a:pPr>
            <a:endParaRPr lang="fr-FR" sz="800" dirty="0" smtClean="0">
              <a:ea typeface="ＭＳ Ｐゴシック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FR" sz="1200" dirty="0" smtClean="0">
                <a:ea typeface="ＭＳ Ｐゴシック" pitchFamily="34" charset="-128"/>
              </a:rPr>
              <a:t>Le </a:t>
            </a:r>
            <a:r>
              <a:rPr lang="fr-FR" sz="1200" b="1" dirty="0">
                <a:ea typeface="ＭＳ Ｐゴシック" pitchFamily="34" charset="-128"/>
              </a:rPr>
              <a:t>taux d</a:t>
            </a:r>
            <a:r>
              <a:rPr lang="fr-FR" sz="1200" b="1" dirty="0"/>
              <a:t>’</a:t>
            </a:r>
            <a:r>
              <a:rPr lang="fr-FR" altLang="ja-JP" sz="1200" b="1" dirty="0"/>
              <a:t>accès au baccalauréat </a:t>
            </a:r>
            <a:r>
              <a:rPr lang="fr-FR" altLang="ja-JP" sz="1200" dirty="0"/>
              <a:t>(p</a:t>
            </a:r>
            <a:r>
              <a:rPr lang="fr-FR" sz="1200" dirty="0"/>
              <a:t>robabilité d’obtenir le bac à l’issue d’une scolarité entière dans le lycée, y compris en redoublant) </a:t>
            </a:r>
            <a:r>
              <a:rPr lang="fr-FR" altLang="ja-JP" sz="1200" dirty="0">
                <a:ea typeface="ＭＳ Ｐゴシック" pitchFamily="34" charset="-128"/>
              </a:rPr>
              <a:t>dans l</a:t>
            </a:r>
            <a:r>
              <a:rPr lang="fr-FR" altLang="fr-FR" sz="1200" dirty="0">
                <a:ea typeface="ＭＳ Ｐゴシック" pitchFamily="34" charset="-128"/>
              </a:rPr>
              <a:t>’</a:t>
            </a:r>
            <a:r>
              <a:rPr lang="fr-FR" altLang="ja-JP" sz="1200" dirty="0">
                <a:ea typeface="ＭＳ Ｐゴシック" pitchFamily="34" charset="-128"/>
              </a:rPr>
              <a:t>établissement rend compte de la manière dont le lycée accompagne ses élèves depuis leur entrée dans </a:t>
            </a:r>
            <a:r>
              <a:rPr lang="fr-FR" altLang="ja-JP" sz="1200" dirty="0" smtClean="0">
                <a:ea typeface="ＭＳ Ｐゴシック" pitchFamily="34" charset="-128"/>
              </a:rPr>
              <a:t>l’établissement.</a:t>
            </a:r>
          </a:p>
          <a:p>
            <a:pPr>
              <a:defRPr/>
            </a:pPr>
            <a:endParaRPr lang="fr-FR" altLang="ja-JP" sz="800" dirty="0" smtClean="0">
              <a:ea typeface="ＭＳ Ｐゴシック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FR" altLang="ja-JP" sz="1200" dirty="0" smtClean="0">
                <a:ea typeface="ＭＳ Ｐゴシック" pitchFamily="34" charset="-128"/>
              </a:rPr>
              <a:t>Le </a:t>
            </a:r>
            <a:r>
              <a:rPr lang="fr-FR" altLang="ja-JP" sz="1200" b="1" dirty="0">
                <a:ea typeface="ＭＳ Ｐゴシック" pitchFamily="34" charset="-128"/>
              </a:rPr>
              <a:t>taux de mentions </a:t>
            </a:r>
            <a:r>
              <a:rPr lang="fr-FR" altLang="ja-JP" sz="1200" dirty="0">
                <a:ea typeface="ＭＳ Ｐゴシック" pitchFamily="34" charset="-128"/>
              </a:rPr>
              <a:t>(</a:t>
            </a:r>
            <a:r>
              <a:rPr lang="fr-FR" altLang="ja-JP" sz="1200" dirty="0"/>
              <a:t>n</a:t>
            </a:r>
            <a:r>
              <a:rPr lang="fr-FR" sz="1200" dirty="0"/>
              <a:t>ombre de bacheliers avec mentions / nombre de présents au </a:t>
            </a:r>
            <a:r>
              <a:rPr lang="fr-FR" sz="1200" dirty="0" smtClean="0"/>
              <a:t>bac)</a:t>
            </a:r>
          </a:p>
          <a:p>
            <a:pPr>
              <a:defRPr/>
            </a:pPr>
            <a:endParaRPr lang="fr-FR" sz="800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fr-FR" sz="1200" dirty="0" smtClean="0">
                <a:ea typeface="ＭＳ Ｐゴシック" pitchFamily="34" charset="-128"/>
              </a:rPr>
              <a:t>Ces </a:t>
            </a:r>
            <a:r>
              <a:rPr lang="fr-FR" sz="1200" dirty="0">
                <a:ea typeface="ＭＳ Ｐゴシック" pitchFamily="34" charset="-128"/>
              </a:rPr>
              <a:t>indicateurs fournissent des </a:t>
            </a:r>
            <a:r>
              <a:rPr lang="fr-FR" sz="1200" b="1" dirty="0">
                <a:ea typeface="ＭＳ Ｐゴシック" pitchFamily="34" charset="-128"/>
              </a:rPr>
              <a:t>approches complémentaires </a:t>
            </a:r>
            <a:r>
              <a:rPr lang="fr-FR" sz="1200" dirty="0">
                <a:ea typeface="ＭＳ Ｐゴシック" pitchFamily="34" charset="-128"/>
              </a:rPr>
              <a:t>pour évaluer ce qu’apporte un lycée en matière d’accès au baccalauréat.</a:t>
            </a:r>
          </a:p>
          <a:p>
            <a:endParaRPr lang="fr-F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depp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863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Ces taux varient en fonction du profil des élèves accueillis dans l’établissement 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359998" y="1347614"/>
            <a:ext cx="8424000" cy="3312368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fr-FR" altLang="fr-FR" sz="1200" b="1" dirty="0" smtClean="0"/>
          </a:p>
          <a:p>
            <a:pPr>
              <a:lnSpc>
                <a:spcPct val="80000"/>
              </a:lnSpc>
            </a:pPr>
            <a:endParaRPr lang="fr-FR" altLang="fr-FR" sz="1200" b="1" dirty="0"/>
          </a:p>
          <a:p>
            <a:r>
              <a:rPr lang="fr-FR" sz="1200" dirty="0"/>
              <a:t> </a:t>
            </a:r>
            <a:endParaRPr lang="fr-FR" sz="12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b="1" dirty="0" smtClean="0"/>
              <a:t>Les </a:t>
            </a:r>
            <a:r>
              <a:rPr lang="fr-FR" sz="1200" b="1" dirty="0"/>
              <a:t>caractéristiques individuelles des élèves </a:t>
            </a:r>
            <a:r>
              <a:rPr lang="fr-FR" sz="1200" dirty="0"/>
              <a:t>(notes aux épreuves écrites du brevet, catégorie socio-professionnelle, retard scolaire) </a:t>
            </a:r>
            <a:r>
              <a:rPr lang="fr-FR" sz="1200" b="1" dirty="0"/>
              <a:t>déterminent statistiquement leurs résultats </a:t>
            </a:r>
            <a:r>
              <a:rPr lang="fr-FR" sz="1200" dirty="0"/>
              <a:t>(cf. graphique ci-après</a:t>
            </a:r>
            <a:r>
              <a:rPr lang="fr-FR" sz="1200" dirty="0" smtClean="0"/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1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b="1" dirty="0" smtClean="0"/>
              <a:t>Or </a:t>
            </a:r>
            <a:r>
              <a:rPr lang="fr-FR" sz="1200" b="1" dirty="0"/>
              <a:t>tous les lycées n’accueillent pas les mêmes profils d’élèves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1200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b="1" dirty="0" smtClean="0"/>
              <a:t>En </a:t>
            </a:r>
            <a:r>
              <a:rPr lang="fr-FR" sz="1200" b="1" dirty="0"/>
              <a:t>conséquence, on s’attend logiquement à ce que certains lycées aient de meilleurs résultats au baccalauréat que d’autres </a:t>
            </a:r>
            <a:r>
              <a:rPr lang="fr-FR" sz="1200" dirty="0"/>
              <a:t>: On peut ainsi calculer un taux « attendu » (de réussite, d’accès ou de mention) pour chaque lycée ou chaque filière.	</a:t>
            </a:r>
            <a:endParaRPr lang="fr-F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depp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12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Exemple : la réussite au bac général et technologique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depp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249" y="1347654"/>
            <a:ext cx="5485499" cy="343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9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 taux brut à la valeur ajoutée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359998" y="1347614"/>
            <a:ext cx="8424000" cy="3312368"/>
          </a:xfrm>
        </p:spPr>
        <p:txBody>
          <a:bodyPr/>
          <a:lstStyle/>
          <a:p>
            <a:endParaRPr lang="fr-FR" sz="1200" dirty="0" smtClean="0"/>
          </a:p>
          <a:p>
            <a:r>
              <a:rPr lang="fr-FR" sz="1200" dirty="0" smtClean="0"/>
              <a:t>Pour </a:t>
            </a:r>
            <a:r>
              <a:rPr lang="fr-FR" sz="1200" dirty="0"/>
              <a:t>chacun des indicateurs sont ainsi calculés :</a:t>
            </a:r>
          </a:p>
          <a:p>
            <a:endParaRPr lang="fr-FR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dirty="0" smtClean="0"/>
              <a:t>Le </a:t>
            </a:r>
            <a:r>
              <a:rPr lang="fr-FR" sz="1200" b="1" dirty="0"/>
              <a:t>taux constaté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dirty="0" smtClean="0"/>
              <a:t>Le </a:t>
            </a:r>
            <a:r>
              <a:rPr lang="fr-FR" sz="1200" b="1" dirty="0"/>
              <a:t>taux « attendu » </a:t>
            </a:r>
            <a:r>
              <a:rPr lang="fr-FR" sz="1200" dirty="0"/>
              <a:t>(qui dépend </a:t>
            </a:r>
            <a:r>
              <a:rPr lang="fr-FR" sz="1200" dirty="0" smtClean="0"/>
              <a:t>des </a:t>
            </a:r>
            <a:r>
              <a:rPr lang="fr-FR" sz="1200" dirty="0"/>
              <a:t>caractéristiques des </a:t>
            </a:r>
            <a:r>
              <a:rPr lang="fr-FR" sz="1200" dirty="0" smtClean="0"/>
              <a:t>élèves)</a:t>
            </a:r>
            <a:endParaRPr lang="fr-FR" sz="1200" dirty="0"/>
          </a:p>
          <a:p>
            <a:endParaRPr lang="fr-FR" sz="1200" dirty="0"/>
          </a:p>
          <a:p>
            <a:r>
              <a:rPr lang="fr-FR" sz="1200" dirty="0"/>
              <a:t>La valeur ajoutée s’obtient ensuite :</a:t>
            </a:r>
          </a:p>
          <a:p>
            <a:endParaRPr lang="fr-FR" sz="1200" dirty="0"/>
          </a:p>
          <a:p>
            <a:r>
              <a:rPr lang="fr-FR" sz="1200" dirty="0"/>
              <a:t>		</a:t>
            </a:r>
            <a:r>
              <a:rPr lang="fr-FR" sz="1200" b="1" dirty="0"/>
              <a:t>Valeur ajoutée = Taux constaté – Taux attendu</a:t>
            </a:r>
          </a:p>
          <a:p>
            <a:endParaRPr lang="fr-FR" sz="1200" dirty="0"/>
          </a:p>
          <a:p>
            <a:pPr marL="171450" indent="-171450" algn="ctr">
              <a:buFont typeface="Symbol" panose="05050102010706020507" pitchFamily="18" charset="2"/>
              <a:buChar char="Þ"/>
            </a:pPr>
            <a:r>
              <a:rPr lang="fr-FR" sz="1200" dirty="0" smtClean="0"/>
              <a:t>Un </a:t>
            </a:r>
            <a:r>
              <a:rPr lang="fr-FR" sz="1200" dirty="0"/>
              <a:t>lycée a une valeur ajoutée positive si son taux </a:t>
            </a:r>
            <a:r>
              <a:rPr lang="fr-FR" sz="1200" dirty="0" smtClean="0"/>
              <a:t>constaté dépasse</a:t>
            </a:r>
          </a:p>
          <a:p>
            <a:pPr algn="ctr"/>
            <a:r>
              <a:rPr lang="fr-FR" sz="1200" dirty="0" smtClean="0"/>
              <a:t>les </a:t>
            </a:r>
            <a:r>
              <a:rPr lang="fr-FR" sz="1200" dirty="0"/>
              <a:t>valeurs « attendues </a:t>
            </a:r>
            <a:r>
              <a:rPr lang="fr-FR" sz="1200" dirty="0" smtClean="0"/>
              <a:t>», négative </a:t>
            </a:r>
            <a:r>
              <a:rPr lang="fr-FR" sz="1200" dirty="0"/>
              <a:t>dans le cas contraire.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depp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706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 taux de réussite au baccalauréat de notre établissement </a:t>
            </a:r>
            <a:r>
              <a:rPr lang="fr-FR" sz="2000" b="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(à compléter)</a:t>
            </a:r>
            <a:endParaRPr lang="fr-FR" sz="2000" b="0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359998" y="1347614"/>
            <a:ext cx="8424000" cy="3312368"/>
          </a:xfrm>
        </p:spPr>
        <p:txBody>
          <a:bodyPr/>
          <a:lstStyle/>
          <a:p>
            <a:endParaRPr lang="fr-FR" sz="1200" i="1" dirty="0" smtClean="0"/>
          </a:p>
          <a:p>
            <a:pPr marL="1113750" lvl="4" indent="-285750">
              <a:buFontTx/>
              <a:buChar char="-"/>
            </a:pPr>
            <a:endParaRPr lang="fr-FR" sz="650" i="1" dirty="0"/>
          </a:p>
          <a:p>
            <a:pPr marL="1113750" lvl="4" indent="-285750">
              <a:buFontTx/>
              <a:buChar char="-"/>
            </a:pPr>
            <a:endParaRPr lang="fr-FR" sz="650" i="1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depp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852086"/>
              </p:ext>
            </p:extLst>
          </p:nvPr>
        </p:nvGraphicFramePr>
        <p:xfrm>
          <a:off x="971600" y="1853321"/>
          <a:ext cx="6924615" cy="2573339"/>
        </p:xfrm>
        <a:graphic>
          <a:graphicData uri="http://schemas.openxmlformats.org/drawingml/2006/table">
            <a:tbl>
              <a:tblPr/>
              <a:tblGrid>
                <a:gridCol w="1384923">
                  <a:extLst>
                    <a:ext uri="{9D8B030D-6E8A-4147-A177-3AD203B41FA5}">
                      <a16:colId xmlns:a16="http://schemas.microsoft.com/office/drawing/2014/main" val="267244342"/>
                    </a:ext>
                  </a:extLst>
                </a:gridCol>
                <a:gridCol w="1384923">
                  <a:extLst>
                    <a:ext uri="{9D8B030D-6E8A-4147-A177-3AD203B41FA5}">
                      <a16:colId xmlns:a16="http://schemas.microsoft.com/office/drawing/2014/main" val="2745320300"/>
                    </a:ext>
                  </a:extLst>
                </a:gridCol>
                <a:gridCol w="1384923">
                  <a:extLst>
                    <a:ext uri="{9D8B030D-6E8A-4147-A177-3AD203B41FA5}">
                      <a16:colId xmlns:a16="http://schemas.microsoft.com/office/drawing/2014/main" val="4289067028"/>
                    </a:ext>
                  </a:extLst>
                </a:gridCol>
                <a:gridCol w="1384923">
                  <a:extLst>
                    <a:ext uri="{9D8B030D-6E8A-4147-A177-3AD203B41FA5}">
                      <a16:colId xmlns:a16="http://schemas.microsoft.com/office/drawing/2014/main" val="456151341"/>
                    </a:ext>
                  </a:extLst>
                </a:gridCol>
                <a:gridCol w="1384923">
                  <a:extLst>
                    <a:ext uri="{9D8B030D-6E8A-4147-A177-3AD203B41FA5}">
                      <a16:colId xmlns:a16="http://schemas.microsoft.com/office/drawing/2014/main" val="855938542"/>
                    </a:ext>
                  </a:extLst>
                </a:gridCol>
              </a:tblGrid>
              <a:tr h="233940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Taux de réussite au 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baccalauréat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588826"/>
                  </a:ext>
                </a:extLst>
              </a:tr>
              <a:tr h="233940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 de bacheliers parmi les élèves ayant passé le baccalauréat</a:t>
                      </a:r>
                    </a:p>
                  </a:txBody>
                  <a:tcPr marL="9358" marR="9358" marT="9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519024"/>
                  </a:ext>
                </a:extLst>
              </a:tr>
              <a:tr h="467879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Série</a:t>
                      </a:r>
                    </a:p>
                  </a:txBody>
                  <a:tcPr marL="9358" marR="9358" marT="9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Taux constaté (%)</a:t>
                      </a:r>
                    </a:p>
                  </a:txBody>
                  <a:tcPr marL="9358" marR="9358" marT="9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Taux attendu (%)</a:t>
                      </a:r>
                    </a:p>
                  </a:txBody>
                  <a:tcPr marL="9358" marR="9358" marT="9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Valeur ajoutée</a:t>
                      </a:r>
                    </a:p>
                  </a:txBody>
                  <a:tcPr marL="9358" marR="9358" marT="9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d'élèves présents au bac</a:t>
                      </a:r>
                    </a:p>
                  </a:txBody>
                  <a:tcPr marL="9358" marR="9358" marT="9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370905"/>
                  </a:ext>
                </a:extLst>
              </a:tr>
              <a:tr h="23394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Toutes séries</a:t>
                      </a:r>
                    </a:p>
                  </a:txBody>
                  <a:tcPr marL="9358" marR="9358" marT="9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8" marR="9358" marT="9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8" marR="9358" marT="9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8" marR="9358" marT="9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8" marR="9358" marT="9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3617096"/>
                  </a:ext>
                </a:extLst>
              </a:tr>
              <a:tr h="23394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Série 1</a:t>
                      </a:r>
                    </a:p>
                  </a:txBody>
                  <a:tcPr marL="9358" marR="9358" marT="9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8" marR="9358" marT="9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8" marR="9358" marT="9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8" marR="9358" marT="9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8" marR="9358" marT="9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641764"/>
                  </a:ext>
                </a:extLst>
              </a:tr>
              <a:tr h="23394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Série 2</a:t>
                      </a:r>
                    </a:p>
                  </a:txBody>
                  <a:tcPr marL="9358" marR="9358" marT="9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8" marR="9358" marT="9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8" marR="9358" marT="9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8" marR="9358" marT="9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8" marR="9358" marT="9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792247"/>
                  </a:ext>
                </a:extLst>
              </a:tr>
              <a:tr h="23394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Série 3</a:t>
                      </a:r>
                    </a:p>
                  </a:txBody>
                  <a:tcPr marL="9358" marR="9358" marT="9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8" marR="9358" marT="9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8" marR="9358" marT="9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8" marR="9358" marT="9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8" marR="9358" marT="9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013939"/>
                  </a:ext>
                </a:extLst>
              </a:tr>
              <a:tr h="23394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Série 4</a:t>
                      </a:r>
                    </a:p>
                  </a:txBody>
                  <a:tcPr marL="9358" marR="9358" marT="9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8" marR="9358" marT="9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8" marR="9358" marT="9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8" marR="9358" marT="9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8" marR="9358" marT="9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6428567"/>
                  </a:ext>
                </a:extLst>
              </a:tr>
              <a:tr h="23394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Série 5</a:t>
                      </a:r>
                    </a:p>
                  </a:txBody>
                  <a:tcPr marL="9358" marR="9358" marT="9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8" marR="9358" marT="9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8" marR="9358" marT="9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8" marR="9358" marT="9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8" marR="9358" marT="9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91418"/>
                  </a:ext>
                </a:extLst>
              </a:tr>
              <a:tr h="23394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Série 6</a:t>
                      </a:r>
                    </a:p>
                  </a:txBody>
                  <a:tcPr marL="9358" marR="9358" marT="9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8" marR="9358" marT="9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8" marR="9358" marT="9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8" marR="9358" marT="9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58" marR="9358" marT="9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948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302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 taux d’accès au baccalauréat de notre établissement </a:t>
            </a:r>
            <a:r>
              <a:rPr lang="fr-FR" sz="2000" b="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(à compléter)</a:t>
            </a:r>
            <a:endParaRPr lang="fr-FR" sz="2000" b="0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359998" y="1347614"/>
            <a:ext cx="8424000" cy="3312368"/>
          </a:xfrm>
        </p:spPr>
        <p:txBody>
          <a:bodyPr/>
          <a:lstStyle/>
          <a:p>
            <a:endParaRPr lang="fr-FR" sz="1200" i="1" dirty="0" smtClean="0"/>
          </a:p>
          <a:p>
            <a:pPr marL="1113750" lvl="4" indent="-285750">
              <a:buFontTx/>
              <a:buChar char="-"/>
            </a:pPr>
            <a:endParaRPr lang="fr-FR" sz="650" i="1" dirty="0"/>
          </a:p>
          <a:p>
            <a:pPr marL="1113750" lvl="4" indent="-285750">
              <a:buFontTx/>
              <a:buChar char="-"/>
            </a:pPr>
            <a:endParaRPr lang="fr-FR" sz="650" i="1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depp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84849"/>
              </p:ext>
            </p:extLst>
          </p:nvPr>
        </p:nvGraphicFramePr>
        <p:xfrm>
          <a:off x="899592" y="2022723"/>
          <a:ext cx="7150099" cy="1962150"/>
        </p:xfrm>
        <a:graphic>
          <a:graphicData uri="http://schemas.openxmlformats.org/drawingml/2006/table">
            <a:tbl>
              <a:tblPr/>
              <a:tblGrid>
                <a:gridCol w="1513803">
                  <a:extLst>
                    <a:ext uri="{9D8B030D-6E8A-4147-A177-3AD203B41FA5}">
                      <a16:colId xmlns:a16="http://schemas.microsoft.com/office/drawing/2014/main" val="1577118706"/>
                    </a:ext>
                  </a:extLst>
                </a:gridCol>
                <a:gridCol w="1409074">
                  <a:extLst>
                    <a:ext uri="{9D8B030D-6E8A-4147-A177-3AD203B41FA5}">
                      <a16:colId xmlns:a16="http://schemas.microsoft.com/office/drawing/2014/main" val="3997330981"/>
                    </a:ext>
                  </a:extLst>
                </a:gridCol>
                <a:gridCol w="1409074">
                  <a:extLst>
                    <a:ext uri="{9D8B030D-6E8A-4147-A177-3AD203B41FA5}">
                      <a16:colId xmlns:a16="http://schemas.microsoft.com/office/drawing/2014/main" val="3887708599"/>
                    </a:ext>
                  </a:extLst>
                </a:gridCol>
                <a:gridCol w="1409074">
                  <a:extLst>
                    <a:ext uri="{9D8B030D-6E8A-4147-A177-3AD203B41FA5}">
                      <a16:colId xmlns:a16="http://schemas.microsoft.com/office/drawing/2014/main" val="1486695283"/>
                    </a:ext>
                  </a:extLst>
                </a:gridCol>
                <a:gridCol w="1409074">
                  <a:extLst>
                    <a:ext uri="{9D8B030D-6E8A-4147-A177-3AD203B41FA5}">
                      <a16:colId xmlns:a16="http://schemas.microsoft.com/office/drawing/2014/main" val="645789741"/>
                    </a:ext>
                  </a:extLst>
                </a:gridCol>
              </a:tblGrid>
              <a:tr h="238125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Taux d'accès de la seconde, de la première et de la terminale au 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baccalauréat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322843"/>
                  </a:ext>
                </a:extLst>
              </a:tr>
              <a:tr h="238125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Probabilité qu’un élève obtienne le baccalauréat dans l’établissement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278873"/>
                  </a:ext>
                </a:extLst>
              </a:tr>
              <a:tr h="238125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s’il y est entré en seconde, en première ou en terminale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776985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Niveau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Taux constaté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Taux attendu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Valeur ajoutée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Effectifs à la 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rentrée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79645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la 2nde au bac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148797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la 1ère au bac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1B8ED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97912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la Term. au bac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687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870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 taux de mentions au baccalauréat de notre établissement </a:t>
            </a:r>
            <a:r>
              <a:rPr lang="fr-FR" sz="2000" b="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(à compléter)</a:t>
            </a:r>
            <a:endParaRPr lang="fr-FR" sz="2000" b="0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359998" y="1347614"/>
            <a:ext cx="8424000" cy="3312368"/>
          </a:xfrm>
        </p:spPr>
        <p:txBody>
          <a:bodyPr/>
          <a:lstStyle/>
          <a:p>
            <a:endParaRPr lang="fr-FR" sz="1200" i="1" dirty="0" smtClean="0"/>
          </a:p>
          <a:p>
            <a:pPr marL="1113750" lvl="4" indent="-285750">
              <a:buFontTx/>
              <a:buChar char="-"/>
            </a:pPr>
            <a:endParaRPr lang="fr-FR" sz="650" i="1" dirty="0"/>
          </a:p>
          <a:p>
            <a:pPr marL="1113750" lvl="4" indent="-285750">
              <a:buFontTx/>
              <a:buChar char="-"/>
            </a:pPr>
            <a:endParaRPr lang="fr-FR" sz="650" i="1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depp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239556"/>
              </p:ext>
            </p:extLst>
          </p:nvPr>
        </p:nvGraphicFramePr>
        <p:xfrm>
          <a:off x="1259632" y="1853321"/>
          <a:ext cx="6439059" cy="2573339"/>
        </p:xfrm>
        <a:graphic>
          <a:graphicData uri="http://schemas.openxmlformats.org/drawingml/2006/table">
            <a:tbl>
              <a:tblPr/>
              <a:tblGrid>
                <a:gridCol w="1363263">
                  <a:extLst>
                    <a:ext uri="{9D8B030D-6E8A-4147-A177-3AD203B41FA5}">
                      <a16:colId xmlns:a16="http://schemas.microsoft.com/office/drawing/2014/main" val="2589723914"/>
                    </a:ext>
                  </a:extLst>
                </a:gridCol>
                <a:gridCol w="1268949">
                  <a:extLst>
                    <a:ext uri="{9D8B030D-6E8A-4147-A177-3AD203B41FA5}">
                      <a16:colId xmlns:a16="http://schemas.microsoft.com/office/drawing/2014/main" val="609426733"/>
                    </a:ext>
                  </a:extLst>
                </a:gridCol>
                <a:gridCol w="1268949">
                  <a:extLst>
                    <a:ext uri="{9D8B030D-6E8A-4147-A177-3AD203B41FA5}">
                      <a16:colId xmlns:a16="http://schemas.microsoft.com/office/drawing/2014/main" val="3083978554"/>
                    </a:ext>
                  </a:extLst>
                </a:gridCol>
                <a:gridCol w="1268949">
                  <a:extLst>
                    <a:ext uri="{9D8B030D-6E8A-4147-A177-3AD203B41FA5}">
                      <a16:colId xmlns:a16="http://schemas.microsoft.com/office/drawing/2014/main" val="783161650"/>
                    </a:ext>
                  </a:extLst>
                </a:gridCol>
                <a:gridCol w="1268949">
                  <a:extLst>
                    <a:ext uri="{9D8B030D-6E8A-4147-A177-3AD203B41FA5}">
                      <a16:colId xmlns:a16="http://schemas.microsoft.com/office/drawing/2014/main" val="2736193443"/>
                    </a:ext>
                  </a:extLst>
                </a:gridCol>
              </a:tblGrid>
              <a:tr h="214445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Taux de mentions au </a:t>
                      </a:r>
                      <a:r>
                        <a:rPr lang="fr-F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baccalauréat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885827"/>
                  </a:ext>
                </a:extLst>
              </a:tr>
              <a:tr h="214445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 de bacheliers avec mentions parmi les élèves ayant passé le baccalauréat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511294"/>
                  </a:ext>
                </a:extLst>
              </a:tr>
              <a:tr h="64333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Série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Taux constaté (%)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Taux attendu (%)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Valeur ajoutée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d'élèves présents au bac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597634"/>
                  </a:ext>
                </a:extLst>
              </a:tr>
              <a:tr h="21444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Toutes séries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2783872"/>
                  </a:ext>
                </a:extLst>
              </a:tr>
              <a:tr h="21444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Série 1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301344"/>
                  </a:ext>
                </a:extLst>
              </a:tr>
              <a:tr h="21444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Série 2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5960567"/>
                  </a:ext>
                </a:extLst>
              </a:tr>
              <a:tr h="21444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Série 3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948738"/>
                  </a:ext>
                </a:extLst>
              </a:tr>
              <a:tr h="21444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Série 4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0540766"/>
                  </a:ext>
                </a:extLst>
              </a:tr>
              <a:tr h="21444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Série 5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024552"/>
                  </a:ext>
                </a:extLst>
              </a:tr>
              <a:tr h="21444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Série 6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766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5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2c7ddd52-0a06-43b1-a35c-dcb15ea2e3f4">Gabarit powerpoint MENJ</Description0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5D57C802836FCB44B44B7372FB2B7972" ma:contentTypeVersion="2" ma:contentTypeDescription="Crée un document." ma:contentTypeScope="" ma:versionID="5a60f89c127121cb1fddd53ae7c254b1">
  <xsd:schema xmlns:xsd="http://www.w3.org/2001/XMLSchema" xmlns:xs="http://www.w3.org/2001/XMLSchema" xmlns:p="http://schemas.microsoft.com/office/2006/metadata/properties" xmlns:ns2="2c7ddd52-0a06-43b1-a35c-dcb15ea2e3f4" targetNamespace="http://schemas.microsoft.com/office/2006/metadata/properties" ma:root="true" ma:fieldsID="d5f738a9b3eb3c0a5db9868b5f12e787" ns2:_="">
    <xsd:import namespace="2c7ddd52-0a06-43b1-a35c-dcb15ea2e3f4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ddd52-0a06-43b1-a35c-dcb15ea2e3f4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B279A5-87A2-445D-95C3-916EB9C5F0E3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2c7ddd52-0a06-43b1-a35c-dcb15ea2e3f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372BEA4-A762-4CC8-ADD6-932E44D609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7ddd52-0a06-43b1-a35c-dcb15ea2e3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416C5A-7AEB-4464-B116-D5E8F5627C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1252</TotalTime>
  <Words>1370</Words>
  <Application>Microsoft Office PowerPoint</Application>
  <PresentationFormat>Affichage à l'écran (16:9)</PresentationFormat>
  <Paragraphs>277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MS PGothic</vt:lpstr>
      <vt:lpstr>MS PGothic</vt:lpstr>
      <vt:lpstr>Arial</vt:lpstr>
      <vt:lpstr>Calibri</vt:lpstr>
      <vt:lpstr>Symbol</vt:lpstr>
      <vt:lpstr>MINISTÈRIEL</vt:lpstr>
      <vt:lpstr>Présentation PowerPoint</vt:lpstr>
      <vt:lpstr>À quels objectifs répondent les indicateurs de valeur ajoutée des lycées (IVAL) ? </vt:lpstr>
      <vt:lpstr>Comment cerner l’action propre d’un lycée ? </vt:lpstr>
      <vt:lpstr>Ces taux varient en fonction du profil des élèves accueillis dans l’établissement </vt:lpstr>
      <vt:lpstr>Exemple : la réussite au bac général et technologique</vt:lpstr>
      <vt:lpstr>Du taux brut à la valeur ajoutée</vt:lpstr>
      <vt:lpstr>Le taux de réussite au baccalauréat de notre établissement (à compléter)</vt:lpstr>
      <vt:lpstr>Le taux d’accès au baccalauréat de notre établissement (à compléter)</vt:lpstr>
      <vt:lpstr>Le taux de mentions au baccalauréat de notre établissement (à compléter)</vt:lpstr>
      <vt:lpstr>Quels objectifs ?</vt:lpstr>
      <vt:lpstr>Les indicateurs </vt:lpstr>
      <vt:lpstr>Taux d’emploi et indicateur de valeur ajoutée</vt:lpstr>
      <vt:lpstr>Les indicateurs </vt:lpstr>
      <vt:lpstr>Un site dédié pour la présentation des résultats par établissement </vt:lpstr>
      <vt:lpstr>Présentation PowerPoint</vt:lpstr>
      <vt:lpstr>Indicateurs et politique de l’établissement</vt:lpstr>
    </vt:vector>
  </TitlesOfParts>
  <Manager>Client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FRANCK EVAIN</cp:lastModifiedBy>
  <cp:revision>94</cp:revision>
  <dcterms:created xsi:type="dcterms:W3CDTF">2020-03-05T15:21:24Z</dcterms:created>
  <dcterms:modified xsi:type="dcterms:W3CDTF">2023-03-10T16:49:31Z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0x010100873AB55E0CC5DA459F57F5A42893F46A005A087D358B12CA4E82A8A8BA9B8A8CF200D3544DBFAD4F664AA25DF68E6D1F0A9E00689F2856DFEDCE40890FDCED81A7DFC9005D57C802836FCB44B44B7372FB2B7972</vt:lpwstr>
  </property>
</Properties>
</file>